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9" r:id="rId14"/>
    <p:sldId id="268" r:id="rId15"/>
    <p:sldId id="270" r:id="rId16"/>
    <p:sldId id="271" r:id="rId17"/>
    <p:sldId id="272" r:id="rId18"/>
    <p:sldId id="273" r:id="rId19"/>
    <p:sldId id="275" r:id="rId20"/>
    <p:sldId id="274" r:id="rId21"/>
    <p:sldId id="276" r:id="rId22"/>
    <p:sldId id="278" r:id="rId23"/>
    <p:sldId id="288" r:id="rId24"/>
    <p:sldId id="289" r:id="rId25"/>
    <p:sldId id="291" r:id="rId26"/>
    <p:sldId id="290" r:id="rId27"/>
    <p:sldId id="292" r:id="rId28"/>
    <p:sldId id="293" r:id="rId29"/>
    <p:sldId id="279" r:id="rId30"/>
    <p:sldId id="280" r:id="rId31"/>
    <p:sldId id="281" r:id="rId32"/>
    <p:sldId id="277" r:id="rId33"/>
    <p:sldId id="282" r:id="rId34"/>
    <p:sldId id="283" r:id="rId35"/>
    <p:sldId id="284" r:id="rId36"/>
    <p:sldId id="285" r:id="rId37"/>
    <p:sldId id="28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7789"/>
    <a:srgbClr val="A7CF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94656"/>
  </p:normalViewPr>
  <p:slideViewPr>
    <p:cSldViewPr snapToObjects="1">
      <p:cViewPr varScale="1">
        <p:scale>
          <a:sx n="186" d="100"/>
          <a:sy n="186" d="100"/>
        </p:scale>
        <p:origin x="156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7DB1EC-BC69-244D-8087-CF5E1BCDF5C9}" type="datetimeFigureOut">
              <a:rPr lang="en-US" smtClean="0"/>
              <a:t>3/30/20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9087C-6026-9549-87A3-2223C491B06C}" type="slidenum">
              <a:rPr lang="en-US" smtClean="0"/>
              <a:t>‹#›</a:t>
            </a:fld>
            <a:endParaRPr lang="en-US"/>
          </a:p>
        </p:txBody>
      </p:sp>
    </p:spTree>
    <p:extLst>
      <p:ext uri="{BB962C8B-B14F-4D97-AF65-F5344CB8AC3E}">
        <p14:creationId xmlns:p14="http://schemas.microsoft.com/office/powerpoint/2010/main" val="34855088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March 30,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Monday, March 30,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March 30,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Monday, March 30,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March 30, 2020</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March 30,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March 30, 2020</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Monday, March 30, 2020</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March 30, 2020</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March 30,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March 30, 2020</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March 30, 2020</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business/help/952192354843755" TargetMode="External"/><Relationship Id="rId2" Type="http://schemas.openxmlformats.org/officeDocument/2006/relationships/hyperlink" Target="https://www.facebook.com/business/ad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a:t>Facebook &amp; Your School</a:t>
            </a:r>
          </a:p>
        </p:txBody>
      </p:sp>
      <p:sp>
        <p:nvSpPr>
          <p:cNvPr id="3" name="Subtitle 2"/>
          <p:cNvSpPr>
            <a:spLocks noGrp="1"/>
          </p:cNvSpPr>
          <p:nvPr>
            <p:ph type="subTitle" idx="1"/>
          </p:nvPr>
        </p:nvSpPr>
        <p:spPr>
          <a:xfrm>
            <a:off x="685799" y="3505200"/>
            <a:ext cx="7601673" cy="1752600"/>
          </a:xfrm>
        </p:spPr>
        <p:txBody>
          <a:bodyPr/>
          <a:lstStyle/>
          <a:p>
            <a:r>
              <a:rPr lang="en-US" dirty="0"/>
              <a:t>Using paid digital social advertising to increase local interest in your school &amp; connect with families of potential students</a:t>
            </a:r>
          </a:p>
        </p:txBody>
      </p:sp>
    </p:spTree>
    <p:extLst>
      <p:ext uri="{BB962C8B-B14F-4D97-AF65-F5344CB8AC3E}">
        <p14:creationId xmlns:p14="http://schemas.microsoft.com/office/powerpoint/2010/main" val="1246882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9ACB-4FB5-FE45-A712-46A10D012108}"/>
              </a:ext>
            </a:extLst>
          </p:cNvPr>
          <p:cNvSpPr>
            <a:spLocks noGrp="1"/>
          </p:cNvSpPr>
          <p:nvPr>
            <p:ph type="title"/>
          </p:nvPr>
        </p:nvSpPr>
        <p:spPr/>
        <p:txBody>
          <a:bodyPr/>
          <a:lstStyle/>
          <a:p>
            <a:r>
              <a:rPr lang="en-US" dirty="0"/>
              <a:t>Understanding Facebook Ad Manger</a:t>
            </a:r>
          </a:p>
        </p:txBody>
      </p:sp>
      <p:sp>
        <p:nvSpPr>
          <p:cNvPr id="3" name="Content Placeholder 2">
            <a:extLst>
              <a:ext uri="{FF2B5EF4-FFF2-40B4-BE49-F238E27FC236}">
                <a16:creationId xmlns:a16="http://schemas.microsoft.com/office/drawing/2014/main" id="{6B809D61-7BD0-D048-AA48-73A0EAC6CEBF}"/>
              </a:ext>
            </a:extLst>
          </p:cNvPr>
          <p:cNvSpPr>
            <a:spLocks noGrp="1"/>
          </p:cNvSpPr>
          <p:nvPr>
            <p:ph idx="1"/>
          </p:nvPr>
        </p:nvSpPr>
        <p:spPr>
          <a:xfrm>
            <a:off x="457200" y="4724400"/>
            <a:ext cx="8229600" cy="1752600"/>
          </a:xfrm>
        </p:spPr>
        <p:txBody>
          <a:bodyPr>
            <a:normAutofit/>
          </a:bodyPr>
          <a:lstStyle/>
          <a:p>
            <a:pPr marL="0" indent="0">
              <a:buNone/>
            </a:pPr>
            <a:r>
              <a:rPr lang="en-US" dirty="0"/>
              <a:t>The ads tab lets you control each specific ad. An ad has copy, a link, and (usually) graphics.</a:t>
            </a:r>
          </a:p>
        </p:txBody>
      </p:sp>
      <p:pic>
        <p:nvPicPr>
          <p:cNvPr id="5" name="Picture 4">
            <a:extLst>
              <a:ext uri="{FF2B5EF4-FFF2-40B4-BE49-F238E27FC236}">
                <a16:creationId xmlns:a16="http://schemas.microsoft.com/office/drawing/2014/main" id="{E431AA0C-70C4-224C-A524-E3AE57176FB6}"/>
              </a:ext>
            </a:extLst>
          </p:cNvPr>
          <p:cNvPicPr>
            <a:picLocks noChangeAspect="1"/>
          </p:cNvPicPr>
          <p:nvPr/>
        </p:nvPicPr>
        <p:blipFill>
          <a:blip r:embed="rId2"/>
          <a:stretch>
            <a:fillRect/>
          </a:stretch>
        </p:blipFill>
        <p:spPr>
          <a:xfrm>
            <a:off x="457200" y="1464180"/>
            <a:ext cx="8229600" cy="3127128"/>
          </a:xfrm>
          <a:prstGeom prst="rect">
            <a:avLst/>
          </a:prstGeom>
        </p:spPr>
        <p:style>
          <a:lnRef idx="1">
            <a:schemeClr val="accent4"/>
          </a:lnRef>
          <a:fillRef idx="3">
            <a:schemeClr val="accent4"/>
          </a:fillRef>
          <a:effectRef idx="2">
            <a:schemeClr val="accent4"/>
          </a:effectRef>
          <a:fontRef idx="minor">
            <a:schemeClr val="lt1"/>
          </a:fontRef>
        </p:style>
      </p:pic>
      <p:sp>
        <p:nvSpPr>
          <p:cNvPr id="6" name="Oval 5">
            <a:extLst>
              <a:ext uri="{FF2B5EF4-FFF2-40B4-BE49-F238E27FC236}">
                <a16:creationId xmlns:a16="http://schemas.microsoft.com/office/drawing/2014/main" id="{0BE13147-5B7D-AF43-AE98-6B2DCCC559AE}"/>
              </a:ext>
            </a:extLst>
          </p:cNvPr>
          <p:cNvSpPr/>
          <p:nvPr/>
        </p:nvSpPr>
        <p:spPr>
          <a:xfrm>
            <a:off x="5791200" y="2667000"/>
            <a:ext cx="1905000" cy="62020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1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1FFB9-CB50-5548-8E28-0E2D4EA19F75}"/>
              </a:ext>
            </a:extLst>
          </p:cNvPr>
          <p:cNvSpPr>
            <a:spLocks noGrp="1"/>
          </p:cNvSpPr>
          <p:nvPr>
            <p:ph type="title"/>
          </p:nvPr>
        </p:nvSpPr>
        <p:spPr/>
        <p:txBody>
          <a:bodyPr/>
          <a:lstStyle/>
          <a:p>
            <a:r>
              <a:rPr lang="en-US" dirty="0"/>
              <a:t>Examples of hierarchy</a:t>
            </a:r>
          </a:p>
        </p:txBody>
      </p:sp>
      <p:sp>
        <p:nvSpPr>
          <p:cNvPr id="4" name="Rectangle 3">
            <a:extLst>
              <a:ext uri="{FF2B5EF4-FFF2-40B4-BE49-F238E27FC236}">
                <a16:creationId xmlns:a16="http://schemas.microsoft.com/office/drawing/2014/main" id="{8B0804A3-F6BB-F449-98EE-FE5D5495D71E}"/>
              </a:ext>
            </a:extLst>
          </p:cNvPr>
          <p:cNvSpPr/>
          <p:nvPr/>
        </p:nvSpPr>
        <p:spPr>
          <a:xfrm>
            <a:off x="457200" y="1524000"/>
            <a:ext cx="8305800" cy="1447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36DD669-E379-F041-9B32-9A978F6FA061}"/>
              </a:ext>
            </a:extLst>
          </p:cNvPr>
          <p:cNvSpPr txBox="1"/>
          <p:nvPr/>
        </p:nvSpPr>
        <p:spPr>
          <a:xfrm rot="5400000">
            <a:off x="7854433" y="2063236"/>
            <a:ext cx="1447801" cy="369332"/>
          </a:xfrm>
          <a:prstGeom prst="rect">
            <a:avLst/>
          </a:prstGeom>
          <a:noFill/>
        </p:spPr>
        <p:txBody>
          <a:bodyPr wrap="square" rtlCol="0">
            <a:spAutoFit/>
          </a:bodyPr>
          <a:lstStyle/>
          <a:p>
            <a:pPr algn="ctr"/>
            <a:r>
              <a:rPr lang="en-US" dirty="0"/>
              <a:t>Campaigns</a:t>
            </a:r>
          </a:p>
        </p:txBody>
      </p:sp>
      <p:sp>
        <p:nvSpPr>
          <p:cNvPr id="6" name="Rounded Rectangle 5">
            <a:extLst>
              <a:ext uri="{FF2B5EF4-FFF2-40B4-BE49-F238E27FC236}">
                <a16:creationId xmlns:a16="http://schemas.microsoft.com/office/drawing/2014/main" id="{06811FB1-61D7-5148-BBE2-62B88796979E}"/>
              </a:ext>
            </a:extLst>
          </p:cNvPr>
          <p:cNvSpPr/>
          <p:nvPr/>
        </p:nvSpPr>
        <p:spPr>
          <a:xfrm>
            <a:off x="3352800" y="1752600"/>
            <a:ext cx="2514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Kindergarten Spring Recruitment</a:t>
            </a:r>
          </a:p>
        </p:txBody>
      </p:sp>
      <p:sp>
        <p:nvSpPr>
          <p:cNvPr id="7" name="Rectangle 6">
            <a:extLst>
              <a:ext uri="{FF2B5EF4-FFF2-40B4-BE49-F238E27FC236}">
                <a16:creationId xmlns:a16="http://schemas.microsoft.com/office/drawing/2014/main" id="{642DF170-DB61-1C48-B9DB-78E694C21C51}"/>
              </a:ext>
            </a:extLst>
          </p:cNvPr>
          <p:cNvSpPr/>
          <p:nvPr/>
        </p:nvSpPr>
        <p:spPr>
          <a:xfrm>
            <a:off x="457200" y="3119377"/>
            <a:ext cx="8305800" cy="1447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5FF3EC2-092F-7748-94B9-D21A787FBBB1}"/>
              </a:ext>
            </a:extLst>
          </p:cNvPr>
          <p:cNvSpPr txBox="1"/>
          <p:nvPr/>
        </p:nvSpPr>
        <p:spPr>
          <a:xfrm rot="5400000">
            <a:off x="7854433" y="3658613"/>
            <a:ext cx="1447801" cy="369332"/>
          </a:xfrm>
          <a:prstGeom prst="rect">
            <a:avLst/>
          </a:prstGeom>
          <a:noFill/>
        </p:spPr>
        <p:txBody>
          <a:bodyPr wrap="square" rtlCol="0">
            <a:spAutoFit/>
          </a:bodyPr>
          <a:lstStyle/>
          <a:p>
            <a:pPr algn="ctr"/>
            <a:r>
              <a:rPr lang="en-US" dirty="0"/>
              <a:t>Ad Set</a:t>
            </a:r>
          </a:p>
        </p:txBody>
      </p:sp>
      <p:sp>
        <p:nvSpPr>
          <p:cNvPr id="9" name="Rounded Rectangle 8">
            <a:extLst>
              <a:ext uri="{FF2B5EF4-FFF2-40B4-BE49-F238E27FC236}">
                <a16:creationId xmlns:a16="http://schemas.microsoft.com/office/drawing/2014/main" id="{FF706822-83DA-6E45-AD2E-BF1A4A6869FE}"/>
              </a:ext>
            </a:extLst>
          </p:cNvPr>
          <p:cNvSpPr/>
          <p:nvPr/>
        </p:nvSpPr>
        <p:spPr>
          <a:xfrm>
            <a:off x="653534" y="3420320"/>
            <a:ext cx="2165866" cy="618280"/>
          </a:xfrm>
          <a:prstGeom prst="roundRect">
            <a:avLst/>
          </a:prstGeom>
          <a:solidFill>
            <a:schemeClr val="accent3">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Moms - Oldest Kindergarten age</a:t>
            </a:r>
          </a:p>
        </p:txBody>
      </p:sp>
      <p:sp>
        <p:nvSpPr>
          <p:cNvPr id="10" name="Rectangle 9">
            <a:extLst>
              <a:ext uri="{FF2B5EF4-FFF2-40B4-BE49-F238E27FC236}">
                <a16:creationId xmlns:a16="http://schemas.microsoft.com/office/drawing/2014/main" id="{8143B788-5EF3-7141-A2A4-5BA170FC2D81}"/>
              </a:ext>
            </a:extLst>
          </p:cNvPr>
          <p:cNvSpPr/>
          <p:nvPr/>
        </p:nvSpPr>
        <p:spPr>
          <a:xfrm>
            <a:off x="457200" y="4695463"/>
            <a:ext cx="8305800" cy="1447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4698329-CFAA-6740-AB5B-BD74D22CA47F}"/>
              </a:ext>
            </a:extLst>
          </p:cNvPr>
          <p:cNvSpPr txBox="1"/>
          <p:nvPr/>
        </p:nvSpPr>
        <p:spPr>
          <a:xfrm rot="5400000">
            <a:off x="7792702" y="5168143"/>
            <a:ext cx="1571263" cy="369332"/>
          </a:xfrm>
          <a:prstGeom prst="rect">
            <a:avLst/>
          </a:prstGeom>
          <a:noFill/>
        </p:spPr>
        <p:txBody>
          <a:bodyPr wrap="square" rtlCol="0">
            <a:spAutoFit/>
          </a:bodyPr>
          <a:lstStyle/>
          <a:p>
            <a:pPr algn="ctr"/>
            <a:r>
              <a:rPr lang="en-US" dirty="0"/>
              <a:t>Ads</a:t>
            </a:r>
          </a:p>
        </p:txBody>
      </p:sp>
      <p:sp>
        <p:nvSpPr>
          <p:cNvPr id="14" name="Rounded Rectangle 13">
            <a:extLst>
              <a:ext uri="{FF2B5EF4-FFF2-40B4-BE49-F238E27FC236}">
                <a16:creationId xmlns:a16="http://schemas.microsoft.com/office/drawing/2014/main" id="{F9E56D31-E90A-B941-8661-6715C18E2117}"/>
              </a:ext>
            </a:extLst>
          </p:cNvPr>
          <p:cNvSpPr/>
          <p:nvPr/>
        </p:nvSpPr>
        <p:spPr>
          <a:xfrm>
            <a:off x="3015734" y="3420320"/>
            <a:ext cx="2165866" cy="618280"/>
          </a:xfrm>
          <a:prstGeom prst="roundRect">
            <a:avLst/>
          </a:prstGeom>
          <a:solidFill>
            <a:schemeClr val="accent3">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Dads - Oldest Kindergarten age</a:t>
            </a:r>
          </a:p>
        </p:txBody>
      </p:sp>
      <p:sp>
        <p:nvSpPr>
          <p:cNvPr id="15" name="Rounded Rectangle 14">
            <a:extLst>
              <a:ext uri="{FF2B5EF4-FFF2-40B4-BE49-F238E27FC236}">
                <a16:creationId xmlns:a16="http://schemas.microsoft.com/office/drawing/2014/main" id="{DB5BC811-FF5A-AD4A-BD6B-35416BCFBE3F}"/>
              </a:ext>
            </a:extLst>
          </p:cNvPr>
          <p:cNvSpPr/>
          <p:nvPr/>
        </p:nvSpPr>
        <p:spPr>
          <a:xfrm>
            <a:off x="5365395" y="3436717"/>
            <a:ext cx="2165866" cy="618280"/>
          </a:xfrm>
          <a:prstGeom prst="roundRect">
            <a:avLst/>
          </a:prstGeom>
          <a:solidFill>
            <a:schemeClr val="accent3">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Families new to the area</a:t>
            </a:r>
          </a:p>
        </p:txBody>
      </p:sp>
      <p:cxnSp>
        <p:nvCxnSpPr>
          <p:cNvPr id="17" name="Straight Arrow Connector 16">
            <a:extLst>
              <a:ext uri="{FF2B5EF4-FFF2-40B4-BE49-F238E27FC236}">
                <a16:creationId xmlns:a16="http://schemas.microsoft.com/office/drawing/2014/main" id="{B8A9FF9E-333A-5845-910C-E6B4CC918CB4}"/>
              </a:ext>
            </a:extLst>
          </p:cNvPr>
          <p:cNvCxnSpPr/>
          <p:nvPr/>
        </p:nvCxnSpPr>
        <p:spPr>
          <a:xfrm>
            <a:off x="4610100" y="2587906"/>
            <a:ext cx="1714500" cy="6848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E9F953E-7C6A-5E41-9F15-EEB809AED00E}"/>
              </a:ext>
            </a:extLst>
          </p:cNvPr>
          <p:cNvCxnSpPr>
            <a:cxnSpLocks/>
          </p:cNvCxnSpPr>
          <p:nvPr/>
        </p:nvCxnSpPr>
        <p:spPr>
          <a:xfrm flipH="1">
            <a:off x="4191000" y="2587903"/>
            <a:ext cx="419100" cy="7012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D4DA78E-4A03-6F42-A45E-93A333759A89}"/>
              </a:ext>
            </a:extLst>
          </p:cNvPr>
          <p:cNvCxnSpPr>
            <a:cxnSpLocks/>
          </p:cNvCxnSpPr>
          <p:nvPr/>
        </p:nvCxnSpPr>
        <p:spPr>
          <a:xfrm flipH="1">
            <a:off x="1736467" y="2571509"/>
            <a:ext cx="2873633" cy="7369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D6D0F0B-F540-D642-9FC0-468821A0FC71}"/>
              </a:ext>
            </a:extLst>
          </p:cNvPr>
          <p:cNvCxnSpPr>
            <a:cxnSpLocks/>
          </p:cNvCxnSpPr>
          <p:nvPr/>
        </p:nvCxnSpPr>
        <p:spPr>
          <a:xfrm>
            <a:off x="1736467" y="4150489"/>
            <a:ext cx="0" cy="759588"/>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a16="http://schemas.microsoft.com/office/drawing/2014/main" id="{C05437FB-8782-414D-AABF-F9376DD8688A}"/>
              </a:ext>
            </a:extLst>
          </p:cNvPr>
          <p:cNvSpPr/>
          <p:nvPr/>
        </p:nvSpPr>
        <p:spPr>
          <a:xfrm>
            <a:off x="796288" y="5190764"/>
            <a:ext cx="1337312" cy="676636"/>
          </a:xfrm>
          <a:prstGeom prst="roundRect">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Prepping for school?</a:t>
            </a:r>
          </a:p>
        </p:txBody>
      </p:sp>
      <p:sp>
        <p:nvSpPr>
          <p:cNvPr id="29" name="Rounded Rectangle 28">
            <a:extLst>
              <a:ext uri="{FF2B5EF4-FFF2-40B4-BE49-F238E27FC236}">
                <a16:creationId xmlns:a16="http://schemas.microsoft.com/office/drawing/2014/main" id="{3F563DA9-A910-DB4B-919F-6B2A900A315C}"/>
              </a:ext>
            </a:extLst>
          </p:cNvPr>
          <p:cNvSpPr/>
          <p:nvPr/>
        </p:nvSpPr>
        <p:spPr>
          <a:xfrm>
            <a:off x="2286000" y="5190764"/>
            <a:ext cx="1337312" cy="676636"/>
          </a:xfrm>
          <a:prstGeom prst="roundRect">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What is CCE?</a:t>
            </a:r>
          </a:p>
        </p:txBody>
      </p:sp>
      <p:sp>
        <p:nvSpPr>
          <p:cNvPr id="30" name="Rounded Rectangle 29">
            <a:extLst>
              <a:ext uri="{FF2B5EF4-FFF2-40B4-BE49-F238E27FC236}">
                <a16:creationId xmlns:a16="http://schemas.microsoft.com/office/drawing/2014/main" id="{EF8949F4-5E65-9C4D-9B0C-E3C49F9070A5}"/>
              </a:ext>
            </a:extLst>
          </p:cNvPr>
          <p:cNvSpPr/>
          <p:nvPr/>
        </p:nvSpPr>
        <p:spPr>
          <a:xfrm>
            <a:off x="3775712" y="5190764"/>
            <a:ext cx="1337312" cy="676636"/>
          </a:xfrm>
          <a:prstGeom prst="roundRect">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Meet our teachers!</a:t>
            </a:r>
          </a:p>
        </p:txBody>
      </p:sp>
      <p:sp>
        <p:nvSpPr>
          <p:cNvPr id="31" name="Rounded Rectangle 30">
            <a:extLst>
              <a:ext uri="{FF2B5EF4-FFF2-40B4-BE49-F238E27FC236}">
                <a16:creationId xmlns:a16="http://schemas.microsoft.com/office/drawing/2014/main" id="{4D1BAFC8-EA03-0F4A-8659-E3229862B0F7}"/>
              </a:ext>
            </a:extLst>
          </p:cNvPr>
          <p:cNvSpPr/>
          <p:nvPr/>
        </p:nvSpPr>
        <p:spPr>
          <a:xfrm>
            <a:off x="5265424" y="5190764"/>
            <a:ext cx="1516376" cy="676636"/>
          </a:xfrm>
          <a:prstGeom prst="roundRect">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Weekly reading hour</a:t>
            </a:r>
          </a:p>
        </p:txBody>
      </p:sp>
      <p:cxnSp>
        <p:nvCxnSpPr>
          <p:cNvPr id="32" name="Straight Arrow Connector 31">
            <a:extLst>
              <a:ext uri="{FF2B5EF4-FFF2-40B4-BE49-F238E27FC236}">
                <a16:creationId xmlns:a16="http://schemas.microsoft.com/office/drawing/2014/main" id="{A5875045-530C-D249-AFB1-757D45E21722}"/>
              </a:ext>
            </a:extLst>
          </p:cNvPr>
          <p:cNvCxnSpPr>
            <a:cxnSpLocks/>
          </p:cNvCxnSpPr>
          <p:nvPr/>
        </p:nvCxnSpPr>
        <p:spPr>
          <a:xfrm>
            <a:off x="1736467" y="4150489"/>
            <a:ext cx="1279267" cy="878711"/>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9C1E4D8-3D70-B149-913F-B912DBC00D9B}"/>
              </a:ext>
            </a:extLst>
          </p:cNvPr>
          <p:cNvCxnSpPr>
            <a:cxnSpLocks/>
          </p:cNvCxnSpPr>
          <p:nvPr/>
        </p:nvCxnSpPr>
        <p:spPr>
          <a:xfrm>
            <a:off x="1736466" y="4150489"/>
            <a:ext cx="2683134" cy="878711"/>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E0D04AF-D034-0143-9788-F750ED0E275A}"/>
              </a:ext>
            </a:extLst>
          </p:cNvPr>
          <p:cNvCxnSpPr>
            <a:cxnSpLocks/>
          </p:cNvCxnSpPr>
          <p:nvPr/>
        </p:nvCxnSpPr>
        <p:spPr>
          <a:xfrm>
            <a:off x="1736466" y="4150489"/>
            <a:ext cx="4207134" cy="878711"/>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710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C815-2B6E-514E-BD87-9B2366824BBD}"/>
              </a:ext>
            </a:extLst>
          </p:cNvPr>
          <p:cNvSpPr>
            <a:spLocks noGrp="1"/>
          </p:cNvSpPr>
          <p:nvPr>
            <p:ph type="title"/>
          </p:nvPr>
        </p:nvSpPr>
        <p:spPr/>
        <p:txBody>
          <a:bodyPr/>
          <a:lstStyle/>
          <a:p>
            <a:r>
              <a:rPr lang="en-US" dirty="0"/>
              <a:t>Creating your ads</a:t>
            </a:r>
          </a:p>
        </p:txBody>
      </p:sp>
      <p:sp>
        <p:nvSpPr>
          <p:cNvPr id="3" name="Content Placeholder 2">
            <a:extLst>
              <a:ext uri="{FF2B5EF4-FFF2-40B4-BE49-F238E27FC236}">
                <a16:creationId xmlns:a16="http://schemas.microsoft.com/office/drawing/2014/main" id="{785A0490-F58C-5244-82BE-677E2DF73851}"/>
              </a:ext>
            </a:extLst>
          </p:cNvPr>
          <p:cNvSpPr>
            <a:spLocks noGrp="1"/>
          </p:cNvSpPr>
          <p:nvPr>
            <p:ph idx="1"/>
          </p:nvPr>
        </p:nvSpPr>
        <p:spPr>
          <a:xfrm>
            <a:off x="457200" y="5029200"/>
            <a:ext cx="8229600" cy="1447800"/>
          </a:xfrm>
        </p:spPr>
        <p:txBody>
          <a:bodyPr/>
          <a:lstStyle/>
          <a:p>
            <a:pPr marL="0" indent="0">
              <a:buNone/>
            </a:pPr>
            <a:r>
              <a:rPr lang="en-US" dirty="0"/>
              <a:t>Click ”Create” to get started!</a:t>
            </a:r>
          </a:p>
        </p:txBody>
      </p:sp>
      <p:pic>
        <p:nvPicPr>
          <p:cNvPr id="4" name="Picture 3">
            <a:extLst>
              <a:ext uri="{FF2B5EF4-FFF2-40B4-BE49-F238E27FC236}">
                <a16:creationId xmlns:a16="http://schemas.microsoft.com/office/drawing/2014/main" id="{AD81F0A9-B66E-FD4A-A4E6-11B04DC78BC2}"/>
              </a:ext>
            </a:extLst>
          </p:cNvPr>
          <p:cNvPicPr>
            <a:picLocks noChangeAspect="1"/>
          </p:cNvPicPr>
          <p:nvPr/>
        </p:nvPicPr>
        <p:blipFill>
          <a:blip r:embed="rId2"/>
          <a:stretch>
            <a:fillRect/>
          </a:stretch>
        </p:blipFill>
        <p:spPr>
          <a:xfrm>
            <a:off x="489030" y="1558724"/>
            <a:ext cx="7924800" cy="3011309"/>
          </a:xfrm>
          <a:prstGeom prst="rect">
            <a:avLst/>
          </a:prstGeom>
        </p:spPr>
      </p:pic>
      <p:sp>
        <p:nvSpPr>
          <p:cNvPr id="5" name="Oval 4">
            <a:extLst>
              <a:ext uri="{FF2B5EF4-FFF2-40B4-BE49-F238E27FC236}">
                <a16:creationId xmlns:a16="http://schemas.microsoft.com/office/drawing/2014/main" id="{AC9B0785-8727-CD40-824C-E03BF38E1443}"/>
              </a:ext>
            </a:extLst>
          </p:cNvPr>
          <p:cNvSpPr/>
          <p:nvPr/>
        </p:nvSpPr>
        <p:spPr>
          <a:xfrm>
            <a:off x="381000" y="2948172"/>
            <a:ext cx="1533646" cy="55702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326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AA97BB-8BDD-294D-B3D6-EC8C71B10A47}"/>
              </a:ext>
            </a:extLst>
          </p:cNvPr>
          <p:cNvPicPr>
            <a:picLocks noChangeAspect="1"/>
          </p:cNvPicPr>
          <p:nvPr/>
        </p:nvPicPr>
        <p:blipFill>
          <a:blip r:embed="rId2"/>
          <a:stretch>
            <a:fillRect/>
          </a:stretch>
        </p:blipFill>
        <p:spPr>
          <a:xfrm>
            <a:off x="914400" y="1551972"/>
            <a:ext cx="6934200" cy="3937350"/>
          </a:xfrm>
          <a:prstGeom prst="rect">
            <a:avLst/>
          </a:prstGeom>
        </p:spPr>
        <p:style>
          <a:lnRef idx="1">
            <a:schemeClr val="accent4"/>
          </a:lnRef>
          <a:fillRef idx="3">
            <a:schemeClr val="accent4"/>
          </a:fillRef>
          <a:effectRef idx="2">
            <a:schemeClr val="accent4"/>
          </a:effectRef>
          <a:fontRef idx="minor">
            <a:schemeClr val="lt1"/>
          </a:fontRef>
        </p:style>
      </p:pic>
      <p:sp>
        <p:nvSpPr>
          <p:cNvPr id="2" name="Title 1">
            <a:extLst>
              <a:ext uri="{FF2B5EF4-FFF2-40B4-BE49-F238E27FC236}">
                <a16:creationId xmlns:a16="http://schemas.microsoft.com/office/drawing/2014/main" id="{C184C815-2B6E-514E-BD87-9B2366824BBD}"/>
              </a:ext>
            </a:extLst>
          </p:cNvPr>
          <p:cNvSpPr>
            <a:spLocks noGrp="1"/>
          </p:cNvSpPr>
          <p:nvPr>
            <p:ph type="title"/>
          </p:nvPr>
        </p:nvSpPr>
        <p:spPr/>
        <p:txBody>
          <a:bodyPr/>
          <a:lstStyle/>
          <a:p>
            <a:r>
              <a:rPr lang="en-US" dirty="0"/>
              <a:t>Campaign: Creating your ads</a:t>
            </a:r>
          </a:p>
        </p:txBody>
      </p:sp>
      <p:sp>
        <p:nvSpPr>
          <p:cNvPr id="3" name="Content Placeholder 2">
            <a:extLst>
              <a:ext uri="{FF2B5EF4-FFF2-40B4-BE49-F238E27FC236}">
                <a16:creationId xmlns:a16="http://schemas.microsoft.com/office/drawing/2014/main" id="{785A0490-F58C-5244-82BE-677E2DF73851}"/>
              </a:ext>
            </a:extLst>
          </p:cNvPr>
          <p:cNvSpPr>
            <a:spLocks noGrp="1"/>
          </p:cNvSpPr>
          <p:nvPr>
            <p:ph idx="1"/>
          </p:nvPr>
        </p:nvSpPr>
        <p:spPr>
          <a:xfrm>
            <a:off x="457200" y="5766150"/>
            <a:ext cx="8229600" cy="710850"/>
          </a:xfrm>
        </p:spPr>
        <p:txBody>
          <a:bodyPr>
            <a:normAutofit fontScale="92500" lnSpcReduction="10000"/>
          </a:bodyPr>
          <a:lstStyle/>
          <a:p>
            <a:pPr marL="0" indent="0">
              <a:buNone/>
            </a:pPr>
            <a:r>
              <a:rPr lang="en-US" dirty="0"/>
              <a:t>Select “Traffic”  (or ”lead generation” if your school has systems for managing this setup already)</a:t>
            </a:r>
          </a:p>
        </p:txBody>
      </p:sp>
      <p:sp>
        <p:nvSpPr>
          <p:cNvPr id="5" name="Oval 4">
            <a:extLst>
              <a:ext uri="{FF2B5EF4-FFF2-40B4-BE49-F238E27FC236}">
                <a16:creationId xmlns:a16="http://schemas.microsoft.com/office/drawing/2014/main" id="{AC9B0785-8727-CD40-824C-E03BF38E1443}"/>
              </a:ext>
            </a:extLst>
          </p:cNvPr>
          <p:cNvSpPr/>
          <p:nvPr/>
        </p:nvSpPr>
        <p:spPr>
          <a:xfrm>
            <a:off x="4267200" y="3810000"/>
            <a:ext cx="1533646" cy="55702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763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0780-A6B6-434E-B2E0-5C7FDFDDAA24}"/>
              </a:ext>
            </a:extLst>
          </p:cNvPr>
          <p:cNvSpPr>
            <a:spLocks noGrp="1"/>
          </p:cNvSpPr>
          <p:nvPr>
            <p:ph type="title"/>
          </p:nvPr>
        </p:nvSpPr>
        <p:spPr>
          <a:xfrm>
            <a:off x="457200" y="533400"/>
            <a:ext cx="8229600" cy="990600"/>
          </a:xfrm>
        </p:spPr>
        <p:txBody>
          <a:bodyPr/>
          <a:lstStyle/>
          <a:p>
            <a:r>
              <a:rPr lang="en-US" dirty="0"/>
              <a:t>Ad Set: Defining Audiences</a:t>
            </a:r>
          </a:p>
        </p:txBody>
      </p:sp>
      <p:sp>
        <p:nvSpPr>
          <p:cNvPr id="3" name="Content Placeholder 2">
            <a:extLst>
              <a:ext uri="{FF2B5EF4-FFF2-40B4-BE49-F238E27FC236}">
                <a16:creationId xmlns:a16="http://schemas.microsoft.com/office/drawing/2014/main" id="{7A3D141B-2C26-4E4C-963F-F868F52B7FEE}"/>
              </a:ext>
            </a:extLst>
          </p:cNvPr>
          <p:cNvSpPr>
            <a:spLocks noGrp="1"/>
          </p:cNvSpPr>
          <p:nvPr>
            <p:ph idx="1"/>
          </p:nvPr>
        </p:nvSpPr>
        <p:spPr>
          <a:xfrm>
            <a:off x="5029200" y="1600200"/>
            <a:ext cx="3657600" cy="2133600"/>
          </a:xfrm>
        </p:spPr>
        <p:txBody>
          <a:bodyPr/>
          <a:lstStyle/>
          <a:p>
            <a:pPr marL="0" indent="0">
              <a:buNone/>
            </a:pPr>
            <a:r>
              <a:rPr lang="en-US" dirty="0"/>
              <a:t>If creating multiple ad sets, you can re-select ones you’ve created in the past here</a:t>
            </a:r>
          </a:p>
        </p:txBody>
      </p:sp>
      <p:pic>
        <p:nvPicPr>
          <p:cNvPr id="5" name="Picture 4">
            <a:extLst>
              <a:ext uri="{FF2B5EF4-FFF2-40B4-BE49-F238E27FC236}">
                <a16:creationId xmlns:a16="http://schemas.microsoft.com/office/drawing/2014/main" id="{09456C14-FF98-5F4F-B374-FD4FD947E90C}"/>
              </a:ext>
            </a:extLst>
          </p:cNvPr>
          <p:cNvPicPr>
            <a:picLocks noChangeAspect="1"/>
          </p:cNvPicPr>
          <p:nvPr/>
        </p:nvPicPr>
        <p:blipFill>
          <a:blip r:embed="rId2"/>
          <a:stretch>
            <a:fillRect/>
          </a:stretch>
        </p:blipFill>
        <p:spPr>
          <a:xfrm>
            <a:off x="635211" y="2057400"/>
            <a:ext cx="3936789" cy="3505200"/>
          </a:xfrm>
          <a:prstGeom prst="rect">
            <a:avLst/>
          </a:prstGeom>
        </p:spPr>
        <p:style>
          <a:lnRef idx="1">
            <a:schemeClr val="accent4"/>
          </a:lnRef>
          <a:fillRef idx="3">
            <a:schemeClr val="accent4"/>
          </a:fillRef>
          <a:effectRef idx="2">
            <a:schemeClr val="accent4"/>
          </a:effectRef>
          <a:fontRef idx="minor">
            <a:schemeClr val="lt1"/>
          </a:fontRef>
        </p:style>
      </p:pic>
      <p:sp>
        <p:nvSpPr>
          <p:cNvPr id="6" name="Oval 5">
            <a:extLst>
              <a:ext uri="{FF2B5EF4-FFF2-40B4-BE49-F238E27FC236}">
                <a16:creationId xmlns:a16="http://schemas.microsoft.com/office/drawing/2014/main" id="{833EDCDD-DA96-CB43-B8AD-16DDF4F83DBF}"/>
              </a:ext>
            </a:extLst>
          </p:cNvPr>
          <p:cNvSpPr/>
          <p:nvPr/>
        </p:nvSpPr>
        <p:spPr>
          <a:xfrm>
            <a:off x="1524000" y="2514600"/>
            <a:ext cx="2819400" cy="838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313D6F5-E2AA-444D-971C-FC73E8477B8A}"/>
              </a:ext>
            </a:extLst>
          </p:cNvPr>
          <p:cNvCxnSpPr>
            <a:cxnSpLocks/>
          </p:cNvCxnSpPr>
          <p:nvPr/>
        </p:nvCxnSpPr>
        <p:spPr>
          <a:xfrm flipH="1">
            <a:off x="4343400" y="2667000"/>
            <a:ext cx="609600" cy="228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93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0780-A6B6-434E-B2E0-5C7FDFDDAA24}"/>
              </a:ext>
            </a:extLst>
          </p:cNvPr>
          <p:cNvSpPr>
            <a:spLocks noGrp="1"/>
          </p:cNvSpPr>
          <p:nvPr>
            <p:ph type="title"/>
          </p:nvPr>
        </p:nvSpPr>
        <p:spPr/>
        <p:txBody>
          <a:bodyPr/>
          <a:lstStyle/>
          <a:p>
            <a:r>
              <a:rPr lang="en-US" dirty="0"/>
              <a:t>Ad Set: Defining Audiences</a:t>
            </a:r>
          </a:p>
        </p:txBody>
      </p:sp>
      <p:sp>
        <p:nvSpPr>
          <p:cNvPr id="3" name="Content Placeholder 2">
            <a:extLst>
              <a:ext uri="{FF2B5EF4-FFF2-40B4-BE49-F238E27FC236}">
                <a16:creationId xmlns:a16="http://schemas.microsoft.com/office/drawing/2014/main" id="{7A3D141B-2C26-4E4C-963F-F868F52B7FEE}"/>
              </a:ext>
            </a:extLst>
          </p:cNvPr>
          <p:cNvSpPr>
            <a:spLocks noGrp="1"/>
          </p:cNvSpPr>
          <p:nvPr>
            <p:ph idx="1"/>
          </p:nvPr>
        </p:nvSpPr>
        <p:spPr>
          <a:xfrm>
            <a:off x="533400" y="1600200"/>
            <a:ext cx="8153400" cy="4114800"/>
          </a:xfrm>
        </p:spPr>
        <p:txBody>
          <a:bodyPr/>
          <a:lstStyle/>
          <a:p>
            <a:pPr marL="0" indent="0">
              <a:buNone/>
            </a:pPr>
            <a:r>
              <a:rPr lang="en-US" dirty="0"/>
              <a:t>Getting the audience right is </a:t>
            </a:r>
            <a:r>
              <a:rPr lang="en-US" i="1" dirty="0"/>
              <a:t>key.</a:t>
            </a:r>
            <a:r>
              <a:rPr lang="en-US" dirty="0"/>
              <a:t> You’re paying big bucks to leverage Facebook data, and the audience builder is where you’re getting the value.</a:t>
            </a:r>
          </a:p>
          <a:p>
            <a:pPr marL="0" indent="0">
              <a:buNone/>
            </a:pPr>
            <a:endParaRPr lang="en-US" dirty="0"/>
          </a:p>
          <a:p>
            <a:pPr marL="0" indent="0">
              <a:buNone/>
            </a:pPr>
            <a:r>
              <a:rPr lang="en-US" dirty="0"/>
              <a:t>It is better to have more ad sets with more specific audiences (to a point) than it is to try and make bigger audiences with broader definitions.</a:t>
            </a:r>
          </a:p>
        </p:txBody>
      </p:sp>
    </p:spTree>
    <p:extLst>
      <p:ext uri="{BB962C8B-B14F-4D97-AF65-F5344CB8AC3E}">
        <p14:creationId xmlns:p14="http://schemas.microsoft.com/office/powerpoint/2010/main" val="105081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0780-A6B6-434E-B2E0-5C7FDFDDAA24}"/>
              </a:ext>
            </a:extLst>
          </p:cNvPr>
          <p:cNvSpPr>
            <a:spLocks noGrp="1"/>
          </p:cNvSpPr>
          <p:nvPr>
            <p:ph type="title"/>
          </p:nvPr>
        </p:nvSpPr>
        <p:spPr/>
        <p:txBody>
          <a:bodyPr/>
          <a:lstStyle/>
          <a:p>
            <a:r>
              <a:rPr lang="en-US" dirty="0"/>
              <a:t>Ad Set: Defining Audiences</a:t>
            </a:r>
          </a:p>
        </p:txBody>
      </p:sp>
      <p:sp>
        <p:nvSpPr>
          <p:cNvPr id="3" name="Content Placeholder 2">
            <a:extLst>
              <a:ext uri="{FF2B5EF4-FFF2-40B4-BE49-F238E27FC236}">
                <a16:creationId xmlns:a16="http://schemas.microsoft.com/office/drawing/2014/main" id="{7A3D141B-2C26-4E4C-963F-F868F52B7FEE}"/>
              </a:ext>
            </a:extLst>
          </p:cNvPr>
          <p:cNvSpPr>
            <a:spLocks noGrp="1"/>
          </p:cNvSpPr>
          <p:nvPr>
            <p:ph idx="1"/>
          </p:nvPr>
        </p:nvSpPr>
        <p:spPr>
          <a:xfrm>
            <a:off x="3505200" y="1600200"/>
            <a:ext cx="5181600" cy="4114800"/>
          </a:xfrm>
        </p:spPr>
        <p:txBody>
          <a:bodyPr>
            <a:normAutofit lnSpcReduction="10000"/>
          </a:bodyPr>
          <a:lstStyle/>
          <a:p>
            <a:pPr marL="0" indent="0">
              <a:buNone/>
            </a:pPr>
            <a:r>
              <a:rPr lang="en-US" dirty="0"/>
              <a:t>As you build out your audience, Facebook shows you a running summary of what it looks like. You want that arrow as near the red as possible. Red = Good, green = ok; yellow = bad.</a:t>
            </a:r>
          </a:p>
          <a:p>
            <a:pPr marL="0" indent="0">
              <a:buNone/>
            </a:pPr>
            <a:endParaRPr lang="en-US" dirty="0"/>
          </a:p>
          <a:p>
            <a:pPr marL="0" indent="0">
              <a:buNone/>
            </a:pPr>
            <a:r>
              <a:rPr lang="en-US" dirty="0"/>
              <a:t>Bizarre, I know.</a:t>
            </a:r>
          </a:p>
          <a:p>
            <a:pPr marL="0" indent="0">
              <a:buNone/>
            </a:pPr>
            <a:endParaRPr lang="en-US" dirty="0"/>
          </a:p>
          <a:p>
            <a:pPr marL="0" indent="0">
              <a:buNone/>
            </a:pPr>
            <a:r>
              <a:rPr lang="en-US" dirty="0"/>
              <a:t>Your reach and predicted link clicks should be low. Not 0, but low.</a:t>
            </a:r>
          </a:p>
        </p:txBody>
      </p:sp>
      <p:sp>
        <p:nvSpPr>
          <p:cNvPr id="4" name="TextBox 3">
            <a:extLst>
              <a:ext uri="{FF2B5EF4-FFF2-40B4-BE49-F238E27FC236}">
                <a16:creationId xmlns:a16="http://schemas.microsoft.com/office/drawing/2014/main" id="{CDA1BADE-E44A-8F4B-AFBC-182113F6E515}"/>
              </a:ext>
            </a:extLst>
          </p:cNvPr>
          <p:cNvSpPr txBox="1"/>
          <p:nvPr/>
        </p:nvSpPr>
        <p:spPr>
          <a:xfrm>
            <a:off x="3229337" y="3321934"/>
            <a:ext cx="184731"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D2CB3009-0953-F943-A5A4-A97732B07235}"/>
              </a:ext>
            </a:extLst>
          </p:cNvPr>
          <p:cNvPicPr>
            <a:picLocks noChangeAspect="1"/>
          </p:cNvPicPr>
          <p:nvPr/>
        </p:nvPicPr>
        <p:blipFill>
          <a:blip r:embed="rId2"/>
          <a:stretch>
            <a:fillRect/>
          </a:stretch>
        </p:blipFill>
        <p:spPr>
          <a:xfrm>
            <a:off x="573291" y="1575122"/>
            <a:ext cx="2279829" cy="4419600"/>
          </a:xfrm>
          <a:prstGeom prst="rect">
            <a:avLst/>
          </a:prstGeom>
        </p:spPr>
      </p:pic>
      <p:cxnSp>
        <p:nvCxnSpPr>
          <p:cNvPr id="7" name="Straight Arrow Connector 6">
            <a:extLst>
              <a:ext uri="{FF2B5EF4-FFF2-40B4-BE49-F238E27FC236}">
                <a16:creationId xmlns:a16="http://schemas.microsoft.com/office/drawing/2014/main" id="{594F863F-6549-534D-B6ED-C4D515F10708}"/>
              </a:ext>
            </a:extLst>
          </p:cNvPr>
          <p:cNvCxnSpPr/>
          <p:nvPr/>
        </p:nvCxnSpPr>
        <p:spPr>
          <a:xfrm flipH="1" flipV="1">
            <a:off x="1828800" y="2438400"/>
            <a:ext cx="1585268" cy="381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0154DF1-8104-5A4A-A7C5-E20CF5ECE8BA}"/>
              </a:ext>
            </a:extLst>
          </p:cNvPr>
          <p:cNvCxnSpPr>
            <a:cxnSpLocks/>
          </p:cNvCxnSpPr>
          <p:nvPr/>
        </p:nvCxnSpPr>
        <p:spPr>
          <a:xfrm flipH="1" flipV="1">
            <a:off x="1524000" y="4216561"/>
            <a:ext cx="1813135" cy="10412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901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0780-A6B6-434E-B2E0-5C7FDFDDAA24}"/>
              </a:ext>
            </a:extLst>
          </p:cNvPr>
          <p:cNvSpPr>
            <a:spLocks noGrp="1"/>
          </p:cNvSpPr>
          <p:nvPr>
            <p:ph type="title"/>
          </p:nvPr>
        </p:nvSpPr>
        <p:spPr/>
        <p:txBody>
          <a:bodyPr/>
          <a:lstStyle/>
          <a:p>
            <a:r>
              <a:rPr lang="en-US" dirty="0"/>
              <a:t>Ad Set: Defining Audiences, location</a:t>
            </a:r>
          </a:p>
        </p:txBody>
      </p:sp>
      <p:sp>
        <p:nvSpPr>
          <p:cNvPr id="3" name="Content Placeholder 2">
            <a:extLst>
              <a:ext uri="{FF2B5EF4-FFF2-40B4-BE49-F238E27FC236}">
                <a16:creationId xmlns:a16="http://schemas.microsoft.com/office/drawing/2014/main" id="{7A3D141B-2C26-4E4C-963F-F868F52B7FEE}"/>
              </a:ext>
            </a:extLst>
          </p:cNvPr>
          <p:cNvSpPr>
            <a:spLocks noGrp="1"/>
          </p:cNvSpPr>
          <p:nvPr>
            <p:ph idx="1"/>
          </p:nvPr>
        </p:nvSpPr>
        <p:spPr>
          <a:xfrm>
            <a:off x="4538241" y="1662802"/>
            <a:ext cx="4419600" cy="4056927"/>
          </a:xfrm>
        </p:spPr>
        <p:txBody>
          <a:bodyPr>
            <a:normAutofit lnSpcReduction="10000"/>
          </a:bodyPr>
          <a:lstStyle/>
          <a:p>
            <a:pPr marL="0" indent="0">
              <a:buNone/>
            </a:pPr>
            <a:r>
              <a:rPr lang="en-US" dirty="0"/>
              <a:t>Consider what is the further radius from the school you would commute for. Drop that by 20%, and set that as your distance.</a:t>
            </a:r>
            <a:br>
              <a:rPr lang="en-US" dirty="0"/>
            </a:br>
            <a:br>
              <a:rPr lang="en-US" dirty="0"/>
            </a:br>
            <a:r>
              <a:rPr lang="en-US" dirty="0"/>
              <a:t>Also, use the “drop pin” feature to have Facebook serve ads based on your specific location, not just the city you’re in.</a:t>
            </a:r>
          </a:p>
        </p:txBody>
      </p:sp>
      <p:sp>
        <p:nvSpPr>
          <p:cNvPr id="4" name="TextBox 3">
            <a:extLst>
              <a:ext uri="{FF2B5EF4-FFF2-40B4-BE49-F238E27FC236}">
                <a16:creationId xmlns:a16="http://schemas.microsoft.com/office/drawing/2014/main" id="{CDA1BADE-E44A-8F4B-AFBC-182113F6E515}"/>
              </a:ext>
            </a:extLst>
          </p:cNvPr>
          <p:cNvSpPr txBox="1"/>
          <p:nvPr/>
        </p:nvSpPr>
        <p:spPr>
          <a:xfrm>
            <a:off x="3229337" y="3321934"/>
            <a:ext cx="184731" cy="369332"/>
          </a:xfrm>
          <a:prstGeom prst="rect">
            <a:avLst/>
          </a:prstGeom>
          <a:noFill/>
        </p:spPr>
        <p:txBody>
          <a:bodyPr wrap="none" rtlCol="0">
            <a:spAutoFit/>
          </a:bodyPr>
          <a:lstStyle/>
          <a:p>
            <a:endParaRPr lang="en-US"/>
          </a:p>
        </p:txBody>
      </p:sp>
      <p:pic>
        <p:nvPicPr>
          <p:cNvPr id="6" name="Picture 5">
            <a:extLst>
              <a:ext uri="{FF2B5EF4-FFF2-40B4-BE49-F238E27FC236}">
                <a16:creationId xmlns:a16="http://schemas.microsoft.com/office/drawing/2014/main" id="{EB7449DE-18B1-1F44-A5E6-2BD311D1D5E8}"/>
              </a:ext>
            </a:extLst>
          </p:cNvPr>
          <p:cNvPicPr>
            <a:picLocks noChangeAspect="1"/>
          </p:cNvPicPr>
          <p:nvPr/>
        </p:nvPicPr>
        <p:blipFill>
          <a:blip r:embed="rId2"/>
          <a:stretch>
            <a:fillRect/>
          </a:stretch>
        </p:blipFill>
        <p:spPr>
          <a:xfrm>
            <a:off x="685800" y="1728371"/>
            <a:ext cx="3276600" cy="2361466"/>
          </a:xfrm>
          <a:prstGeom prst="rect">
            <a:avLst/>
          </a:prstGeom>
        </p:spPr>
        <p:style>
          <a:lnRef idx="1">
            <a:schemeClr val="accent4"/>
          </a:lnRef>
          <a:fillRef idx="3">
            <a:schemeClr val="accent4"/>
          </a:fillRef>
          <a:effectRef idx="2">
            <a:schemeClr val="accent4"/>
          </a:effectRef>
          <a:fontRef idx="minor">
            <a:schemeClr val="lt1"/>
          </a:fontRef>
        </p:style>
      </p:pic>
      <p:sp>
        <p:nvSpPr>
          <p:cNvPr id="10" name="Oval 9">
            <a:extLst>
              <a:ext uri="{FF2B5EF4-FFF2-40B4-BE49-F238E27FC236}">
                <a16:creationId xmlns:a16="http://schemas.microsoft.com/office/drawing/2014/main" id="{93FBBF7F-8461-804B-8EF3-44C31D957D86}"/>
              </a:ext>
            </a:extLst>
          </p:cNvPr>
          <p:cNvSpPr/>
          <p:nvPr/>
        </p:nvSpPr>
        <p:spPr>
          <a:xfrm>
            <a:off x="2288411" y="2057400"/>
            <a:ext cx="759589"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EC21AD7F-5C5A-8A40-8ED4-AF94086C17BD}"/>
              </a:ext>
            </a:extLst>
          </p:cNvPr>
          <p:cNvCxnSpPr>
            <a:cxnSpLocks/>
          </p:cNvCxnSpPr>
          <p:nvPr/>
        </p:nvCxnSpPr>
        <p:spPr>
          <a:xfrm flipH="1" flipV="1">
            <a:off x="3124200" y="2248227"/>
            <a:ext cx="1219200" cy="266373"/>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0E6CF92-5569-F04C-93B3-FE8695F4DDBA}"/>
              </a:ext>
            </a:extLst>
          </p:cNvPr>
          <p:cNvPicPr>
            <a:picLocks noChangeAspect="1"/>
          </p:cNvPicPr>
          <p:nvPr/>
        </p:nvPicPr>
        <p:blipFill>
          <a:blip r:embed="rId3"/>
          <a:stretch>
            <a:fillRect/>
          </a:stretch>
        </p:blipFill>
        <p:spPr>
          <a:xfrm>
            <a:off x="440803" y="4814064"/>
            <a:ext cx="3589759" cy="840004"/>
          </a:xfrm>
          <a:prstGeom prst="rect">
            <a:avLst/>
          </a:prstGeom>
        </p:spPr>
        <p:style>
          <a:lnRef idx="1">
            <a:schemeClr val="accent4"/>
          </a:lnRef>
          <a:fillRef idx="3">
            <a:schemeClr val="accent4"/>
          </a:fillRef>
          <a:effectRef idx="2">
            <a:schemeClr val="accent4"/>
          </a:effectRef>
          <a:fontRef idx="minor">
            <a:schemeClr val="lt1"/>
          </a:fontRef>
        </p:style>
      </p:pic>
      <p:sp>
        <p:nvSpPr>
          <p:cNvPr id="16" name="Oval 15">
            <a:extLst>
              <a:ext uri="{FF2B5EF4-FFF2-40B4-BE49-F238E27FC236}">
                <a16:creationId xmlns:a16="http://schemas.microsoft.com/office/drawing/2014/main" id="{EE3DBA8B-57D0-F541-8347-B4D4F8AA59AB}"/>
              </a:ext>
            </a:extLst>
          </p:cNvPr>
          <p:cNvSpPr/>
          <p:nvPr/>
        </p:nvSpPr>
        <p:spPr>
          <a:xfrm>
            <a:off x="2954920" y="5081666"/>
            <a:ext cx="1075642" cy="40473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65AE1004-87A9-2F44-AE53-26256623ACBA}"/>
              </a:ext>
            </a:extLst>
          </p:cNvPr>
          <p:cNvCxnSpPr>
            <a:cxnSpLocks/>
          </p:cNvCxnSpPr>
          <p:nvPr/>
        </p:nvCxnSpPr>
        <p:spPr>
          <a:xfrm flipH="1">
            <a:off x="3831221" y="4591983"/>
            <a:ext cx="642395" cy="489683"/>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94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A42C90E-E131-4042-91D9-2AD636CEB499}"/>
              </a:ext>
            </a:extLst>
          </p:cNvPr>
          <p:cNvPicPr>
            <a:picLocks noChangeAspect="1"/>
          </p:cNvPicPr>
          <p:nvPr/>
        </p:nvPicPr>
        <p:blipFill>
          <a:blip r:embed="rId2"/>
          <a:stretch>
            <a:fillRect/>
          </a:stretch>
        </p:blipFill>
        <p:spPr>
          <a:xfrm>
            <a:off x="457200" y="1748565"/>
            <a:ext cx="3964792" cy="3594100"/>
          </a:xfrm>
          <a:prstGeom prst="rect">
            <a:avLst/>
          </a:prstGeom>
        </p:spPr>
      </p:pic>
      <p:sp>
        <p:nvSpPr>
          <p:cNvPr id="2" name="Title 1">
            <a:extLst>
              <a:ext uri="{FF2B5EF4-FFF2-40B4-BE49-F238E27FC236}">
                <a16:creationId xmlns:a16="http://schemas.microsoft.com/office/drawing/2014/main" id="{C2B30780-A6B6-434E-B2E0-5C7FDFDDAA24}"/>
              </a:ext>
            </a:extLst>
          </p:cNvPr>
          <p:cNvSpPr>
            <a:spLocks noGrp="1"/>
          </p:cNvSpPr>
          <p:nvPr>
            <p:ph type="title"/>
          </p:nvPr>
        </p:nvSpPr>
        <p:spPr/>
        <p:txBody>
          <a:bodyPr>
            <a:normAutofit fontScale="90000"/>
          </a:bodyPr>
          <a:lstStyle/>
          <a:p>
            <a:r>
              <a:rPr lang="en-US" dirty="0"/>
              <a:t>Ad Set: Defining Audiences - Targeting</a:t>
            </a:r>
          </a:p>
        </p:txBody>
      </p:sp>
      <p:sp>
        <p:nvSpPr>
          <p:cNvPr id="3" name="Content Placeholder 2">
            <a:extLst>
              <a:ext uri="{FF2B5EF4-FFF2-40B4-BE49-F238E27FC236}">
                <a16:creationId xmlns:a16="http://schemas.microsoft.com/office/drawing/2014/main" id="{7A3D141B-2C26-4E4C-963F-F868F52B7FEE}"/>
              </a:ext>
            </a:extLst>
          </p:cNvPr>
          <p:cNvSpPr>
            <a:spLocks noGrp="1"/>
          </p:cNvSpPr>
          <p:nvPr>
            <p:ph idx="1"/>
          </p:nvPr>
        </p:nvSpPr>
        <p:spPr>
          <a:xfrm>
            <a:off x="4538241" y="1662802"/>
            <a:ext cx="4419600" cy="4056927"/>
          </a:xfrm>
        </p:spPr>
        <p:txBody>
          <a:bodyPr>
            <a:normAutofit/>
          </a:bodyPr>
          <a:lstStyle/>
          <a:p>
            <a:pPr marL="0" indent="0">
              <a:buNone/>
            </a:pPr>
            <a:r>
              <a:rPr lang="en-US" dirty="0"/>
              <a:t>Add in various data points to define your audience. </a:t>
            </a:r>
            <a:br>
              <a:rPr lang="en-US" dirty="0"/>
            </a:br>
            <a:br>
              <a:rPr lang="en-US" dirty="0"/>
            </a:br>
            <a:r>
              <a:rPr lang="en-US" dirty="0"/>
              <a:t>You can either use the search function to look for phrase, or use the browse button to see the commonly used data points.</a:t>
            </a:r>
          </a:p>
        </p:txBody>
      </p:sp>
      <p:sp>
        <p:nvSpPr>
          <p:cNvPr id="4" name="TextBox 3">
            <a:extLst>
              <a:ext uri="{FF2B5EF4-FFF2-40B4-BE49-F238E27FC236}">
                <a16:creationId xmlns:a16="http://schemas.microsoft.com/office/drawing/2014/main" id="{CDA1BADE-E44A-8F4B-AFBC-182113F6E515}"/>
              </a:ext>
            </a:extLst>
          </p:cNvPr>
          <p:cNvSpPr txBox="1"/>
          <p:nvPr/>
        </p:nvSpPr>
        <p:spPr>
          <a:xfrm>
            <a:off x="3229337" y="3321934"/>
            <a:ext cx="184731" cy="369332"/>
          </a:xfrm>
          <a:prstGeom prst="rect">
            <a:avLst/>
          </a:prstGeom>
          <a:noFill/>
        </p:spPr>
        <p:txBody>
          <a:bodyPr wrap="none" rtlCol="0">
            <a:spAutoFit/>
          </a:bodyPr>
          <a:lstStyle/>
          <a:p>
            <a:endParaRPr lang="en-US"/>
          </a:p>
        </p:txBody>
      </p:sp>
      <p:sp>
        <p:nvSpPr>
          <p:cNvPr id="13" name="Oval 12">
            <a:extLst>
              <a:ext uri="{FF2B5EF4-FFF2-40B4-BE49-F238E27FC236}">
                <a16:creationId xmlns:a16="http://schemas.microsoft.com/office/drawing/2014/main" id="{C80698F7-B00A-0E4F-B19E-2A338BD69D79}"/>
              </a:ext>
            </a:extLst>
          </p:cNvPr>
          <p:cNvSpPr/>
          <p:nvPr/>
        </p:nvSpPr>
        <p:spPr>
          <a:xfrm>
            <a:off x="473115" y="4191000"/>
            <a:ext cx="2422485"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2BBF7CAC-2D22-A24F-97B3-5F0FF2095F52}"/>
              </a:ext>
            </a:extLst>
          </p:cNvPr>
          <p:cNvCxnSpPr>
            <a:cxnSpLocks/>
          </p:cNvCxnSpPr>
          <p:nvPr/>
        </p:nvCxnSpPr>
        <p:spPr>
          <a:xfrm flipH="1">
            <a:off x="2819400" y="2133600"/>
            <a:ext cx="1602592" cy="20574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978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A42C90E-E131-4042-91D9-2AD636CEB499}"/>
              </a:ext>
            </a:extLst>
          </p:cNvPr>
          <p:cNvPicPr>
            <a:picLocks noChangeAspect="1"/>
          </p:cNvPicPr>
          <p:nvPr/>
        </p:nvPicPr>
        <p:blipFill>
          <a:blip r:embed="rId2"/>
          <a:stretch>
            <a:fillRect/>
          </a:stretch>
        </p:blipFill>
        <p:spPr>
          <a:xfrm>
            <a:off x="457200" y="1748565"/>
            <a:ext cx="3964792" cy="3594100"/>
          </a:xfrm>
          <a:prstGeom prst="rect">
            <a:avLst/>
          </a:prstGeom>
        </p:spPr>
      </p:pic>
      <p:sp>
        <p:nvSpPr>
          <p:cNvPr id="2" name="Title 1">
            <a:extLst>
              <a:ext uri="{FF2B5EF4-FFF2-40B4-BE49-F238E27FC236}">
                <a16:creationId xmlns:a16="http://schemas.microsoft.com/office/drawing/2014/main" id="{C2B30780-A6B6-434E-B2E0-5C7FDFDDAA24}"/>
              </a:ext>
            </a:extLst>
          </p:cNvPr>
          <p:cNvSpPr>
            <a:spLocks noGrp="1"/>
          </p:cNvSpPr>
          <p:nvPr>
            <p:ph type="title"/>
          </p:nvPr>
        </p:nvSpPr>
        <p:spPr/>
        <p:txBody>
          <a:bodyPr>
            <a:normAutofit fontScale="90000"/>
          </a:bodyPr>
          <a:lstStyle/>
          <a:p>
            <a:r>
              <a:rPr lang="en-US" dirty="0"/>
              <a:t>Ad Set: Defining Audiences - Targeting</a:t>
            </a:r>
          </a:p>
        </p:txBody>
      </p:sp>
      <p:sp>
        <p:nvSpPr>
          <p:cNvPr id="3" name="Content Placeholder 2">
            <a:extLst>
              <a:ext uri="{FF2B5EF4-FFF2-40B4-BE49-F238E27FC236}">
                <a16:creationId xmlns:a16="http://schemas.microsoft.com/office/drawing/2014/main" id="{7A3D141B-2C26-4E4C-963F-F868F52B7FEE}"/>
              </a:ext>
            </a:extLst>
          </p:cNvPr>
          <p:cNvSpPr>
            <a:spLocks noGrp="1"/>
          </p:cNvSpPr>
          <p:nvPr>
            <p:ph idx="1"/>
          </p:nvPr>
        </p:nvSpPr>
        <p:spPr>
          <a:xfrm>
            <a:off x="4538241" y="1662802"/>
            <a:ext cx="4419600" cy="4056927"/>
          </a:xfrm>
        </p:spPr>
        <p:txBody>
          <a:bodyPr>
            <a:normAutofit/>
          </a:bodyPr>
          <a:lstStyle/>
          <a:p>
            <a:pPr marL="0" indent="0">
              <a:buNone/>
            </a:pPr>
            <a:r>
              <a:rPr lang="en-US" dirty="0"/>
              <a:t>A person will get added if they match </a:t>
            </a:r>
            <a:r>
              <a:rPr lang="en-US" i="1" dirty="0"/>
              <a:t>any</a:t>
            </a:r>
            <a:r>
              <a:rPr lang="en-US" dirty="0"/>
              <a:t> of the criteria listed here.</a:t>
            </a:r>
          </a:p>
        </p:txBody>
      </p:sp>
      <p:sp>
        <p:nvSpPr>
          <p:cNvPr id="4" name="TextBox 3">
            <a:extLst>
              <a:ext uri="{FF2B5EF4-FFF2-40B4-BE49-F238E27FC236}">
                <a16:creationId xmlns:a16="http://schemas.microsoft.com/office/drawing/2014/main" id="{CDA1BADE-E44A-8F4B-AFBC-182113F6E515}"/>
              </a:ext>
            </a:extLst>
          </p:cNvPr>
          <p:cNvSpPr txBox="1"/>
          <p:nvPr/>
        </p:nvSpPr>
        <p:spPr>
          <a:xfrm>
            <a:off x="3229337" y="3321934"/>
            <a:ext cx="184731" cy="369332"/>
          </a:xfrm>
          <a:prstGeom prst="rect">
            <a:avLst/>
          </a:prstGeom>
          <a:noFill/>
        </p:spPr>
        <p:txBody>
          <a:bodyPr wrap="none" rtlCol="0">
            <a:spAutoFit/>
          </a:bodyPr>
          <a:lstStyle/>
          <a:p>
            <a:endParaRPr lang="en-US"/>
          </a:p>
        </p:txBody>
      </p:sp>
      <p:sp>
        <p:nvSpPr>
          <p:cNvPr id="13" name="Oval 12">
            <a:extLst>
              <a:ext uri="{FF2B5EF4-FFF2-40B4-BE49-F238E27FC236}">
                <a16:creationId xmlns:a16="http://schemas.microsoft.com/office/drawing/2014/main" id="{C80698F7-B00A-0E4F-B19E-2A338BD69D79}"/>
              </a:ext>
            </a:extLst>
          </p:cNvPr>
          <p:cNvSpPr/>
          <p:nvPr/>
        </p:nvSpPr>
        <p:spPr>
          <a:xfrm>
            <a:off x="609601" y="2133600"/>
            <a:ext cx="2209800" cy="2057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2BBF7CAC-2D22-A24F-97B3-5F0FF2095F52}"/>
              </a:ext>
            </a:extLst>
          </p:cNvPr>
          <p:cNvCxnSpPr>
            <a:cxnSpLocks/>
          </p:cNvCxnSpPr>
          <p:nvPr/>
        </p:nvCxnSpPr>
        <p:spPr>
          <a:xfrm flipH="1">
            <a:off x="2971802" y="2133600"/>
            <a:ext cx="1450190" cy="83820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69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B5484F-32AC-4A42-B39B-E2C507EC16EF}"/>
              </a:ext>
            </a:extLst>
          </p:cNvPr>
          <p:cNvSpPr/>
          <p:nvPr/>
        </p:nvSpPr>
        <p:spPr>
          <a:xfrm>
            <a:off x="469738" y="1524000"/>
            <a:ext cx="3894881" cy="396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3FFAF-2A1C-CC46-A266-6E2C9902ED66}"/>
              </a:ext>
            </a:extLst>
          </p:cNvPr>
          <p:cNvSpPr>
            <a:spLocks noGrp="1"/>
          </p:cNvSpPr>
          <p:nvPr>
            <p:ph type="title"/>
          </p:nvPr>
        </p:nvSpPr>
        <p:spPr/>
        <p:txBody>
          <a:bodyPr/>
          <a:lstStyle/>
          <a:p>
            <a:r>
              <a:rPr lang="en-US" dirty="0"/>
              <a:t>Why paid advertising?</a:t>
            </a:r>
          </a:p>
        </p:txBody>
      </p:sp>
      <p:sp>
        <p:nvSpPr>
          <p:cNvPr id="3" name="Content Placeholder 2">
            <a:extLst>
              <a:ext uri="{FF2B5EF4-FFF2-40B4-BE49-F238E27FC236}">
                <a16:creationId xmlns:a16="http://schemas.microsoft.com/office/drawing/2014/main" id="{AE6D5F97-1BDE-3B46-B0DC-C4685FD410AD}"/>
              </a:ext>
            </a:extLst>
          </p:cNvPr>
          <p:cNvSpPr>
            <a:spLocks noGrp="1"/>
          </p:cNvSpPr>
          <p:nvPr>
            <p:ph idx="1"/>
          </p:nvPr>
        </p:nvSpPr>
        <p:spPr>
          <a:xfrm>
            <a:off x="457200" y="1524000"/>
            <a:ext cx="3871732" cy="4876800"/>
          </a:xfrm>
        </p:spPr>
        <p:txBody>
          <a:bodyPr>
            <a:normAutofit/>
          </a:bodyPr>
          <a:lstStyle/>
          <a:p>
            <a:pPr marL="0" indent="0">
              <a:buNone/>
            </a:pPr>
            <a:r>
              <a:rPr lang="en-US" sz="2000" dirty="0">
                <a:solidFill>
                  <a:schemeClr val="bg1"/>
                </a:solidFill>
              </a:rPr>
              <a:t>What paid advertising does well</a:t>
            </a:r>
          </a:p>
        </p:txBody>
      </p:sp>
      <p:sp>
        <p:nvSpPr>
          <p:cNvPr id="7" name="Rectangle 6">
            <a:extLst>
              <a:ext uri="{FF2B5EF4-FFF2-40B4-BE49-F238E27FC236}">
                <a16:creationId xmlns:a16="http://schemas.microsoft.com/office/drawing/2014/main" id="{6D4E67C0-6219-4B4A-9BF7-AE0B718EA682}"/>
              </a:ext>
            </a:extLst>
          </p:cNvPr>
          <p:cNvSpPr/>
          <p:nvPr/>
        </p:nvSpPr>
        <p:spPr>
          <a:xfrm>
            <a:off x="469739" y="1920869"/>
            <a:ext cx="3894881" cy="4327531"/>
          </a:xfrm>
          <a:prstGeom prst="rect">
            <a:avLst/>
          </a:prstGeom>
          <a:solidFill>
            <a:srgbClr val="61778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US" dirty="0">
                <a:solidFill>
                  <a:schemeClr val="tx1"/>
                </a:solidFill>
              </a:rPr>
              <a:t>Ramps up quickly, and can be turned off quickly as well</a:t>
            </a:r>
          </a:p>
          <a:p>
            <a:pPr marL="285750" indent="-285750">
              <a:buFontTx/>
              <a:buChar char="-"/>
            </a:pPr>
            <a:endParaRPr lang="en-US" dirty="0">
              <a:solidFill>
                <a:schemeClr val="tx1"/>
              </a:solidFill>
            </a:endParaRPr>
          </a:p>
          <a:p>
            <a:pPr marL="285750" indent="-285750">
              <a:buFontTx/>
              <a:buChar char="-"/>
            </a:pPr>
            <a:r>
              <a:rPr lang="en-US" dirty="0">
                <a:solidFill>
                  <a:schemeClr val="tx1"/>
                </a:solidFill>
              </a:rPr>
              <a:t>Allows for hyper-specific targeting of audience based on demographics, interests, and behaviors</a:t>
            </a:r>
          </a:p>
          <a:p>
            <a:pPr marL="285750" indent="-285750">
              <a:buFontTx/>
              <a:buChar char="-"/>
            </a:pPr>
            <a:endParaRPr lang="en-US" dirty="0">
              <a:solidFill>
                <a:schemeClr val="tx1"/>
              </a:solidFill>
            </a:endParaRPr>
          </a:p>
          <a:p>
            <a:pPr marL="285750" indent="-285750">
              <a:buFontTx/>
              <a:buChar char="-"/>
            </a:pPr>
            <a:r>
              <a:rPr lang="en-US" dirty="0">
                <a:solidFill>
                  <a:schemeClr val="tx1"/>
                </a:solidFill>
              </a:rPr>
              <a:t>Can set clear targets on budget and spend and not go over</a:t>
            </a:r>
          </a:p>
          <a:p>
            <a:pPr marL="285750" indent="-285750">
              <a:buFontTx/>
              <a:buChar char="-"/>
            </a:pPr>
            <a:endParaRPr lang="en-US" dirty="0">
              <a:solidFill>
                <a:schemeClr val="tx1"/>
              </a:solidFill>
            </a:endParaRPr>
          </a:p>
          <a:p>
            <a:pPr marL="285750" indent="-285750">
              <a:buFontTx/>
              <a:buChar char="-"/>
            </a:pPr>
            <a:r>
              <a:rPr lang="en-US" dirty="0">
                <a:solidFill>
                  <a:schemeClr val="tx1"/>
                </a:solidFill>
              </a:rPr>
              <a:t>Lets you test a variety of messages &amp; copy </a:t>
            </a:r>
          </a:p>
          <a:p>
            <a:pPr marL="285750" indent="-285750">
              <a:buFontTx/>
              <a:buChar char="-"/>
            </a:pPr>
            <a:endParaRPr lang="en-US" dirty="0">
              <a:solidFill>
                <a:schemeClr val="tx1"/>
              </a:solidFill>
            </a:endParaRPr>
          </a:p>
          <a:p>
            <a:pPr marL="285750" indent="-285750">
              <a:buFontTx/>
              <a:buChar char="-"/>
            </a:pPr>
            <a:r>
              <a:rPr lang="en-US" dirty="0">
                <a:solidFill>
                  <a:schemeClr val="tx1"/>
                </a:solidFill>
              </a:rPr>
              <a:t>Great for finding new prospects</a:t>
            </a:r>
          </a:p>
          <a:p>
            <a:pPr marL="285750" indent="-285750">
              <a:buFontTx/>
              <a:buChar char="-"/>
            </a:pPr>
            <a:endParaRPr lang="en-US" dirty="0">
              <a:solidFill>
                <a:schemeClr val="tx1"/>
              </a:solidFill>
            </a:endParaRPr>
          </a:p>
          <a:p>
            <a:pPr marL="285750" indent="-285750">
              <a:buFontTx/>
              <a:buChar char="-"/>
            </a:pPr>
            <a:endParaRPr lang="en-US" dirty="0"/>
          </a:p>
        </p:txBody>
      </p:sp>
      <p:sp>
        <p:nvSpPr>
          <p:cNvPr id="10" name="Rectangle 9">
            <a:extLst>
              <a:ext uri="{FF2B5EF4-FFF2-40B4-BE49-F238E27FC236}">
                <a16:creationId xmlns:a16="http://schemas.microsoft.com/office/drawing/2014/main" id="{A06E96D3-80C5-4541-BAED-B26120430ACE}"/>
              </a:ext>
            </a:extLst>
          </p:cNvPr>
          <p:cNvSpPr/>
          <p:nvPr/>
        </p:nvSpPr>
        <p:spPr>
          <a:xfrm>
            <a:off x="4581643" y="1524000"/>
            <a:ext cx="3894881" cy="396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93947F7A-3CFC-5540-8C3D-FF7B533763D6}"/>
              </a:ext>
            </a:extLst>
          </p:cNvPr>
          <p:cNvSpPr txBox="1">
            <a:spLocks/>
          </p:cNvSpPr>
          <p:nvPr/>
        </p:nvSpPr>
        <p:spPr>
          <a:xfrm>
            <a:off x="4569105" y="1524000"/>
            <a:ext cx="3871732"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dirty="0">
                <a:solidFill>
                  <a:schemeClr val="bg1"/>
                </a:solidFill>
              </a:rPr>
              <a:t>… and what it doesn’t</a:t>
            </a:r>
          </a:p>
        </p:txBody>
      </p:sp>
      <p:sp>
        <p:nvSpPr>
          <p:cNvPr id="12" name="Rectangle 11">
            <a:extLst>
              <a:ext uri="{FF2B5EF4-FFF2-40B4-BE49-F238E27FC236}">
                <a16:creationId xmlns:a16="http://schemas.microsoft.com/office/drawing/2014/main" id="{3C1EABC4-30D4-3642-998F-C7FEB3A836E5}"/>
              </a:ext>
            </a:extLst>
          </p:cNvPr>
          <p:cNvSpPr/>
          <p:nvPr/>
        </p:nvSpPr>
        <p:spPr>
          <a:xfrm>
            <a:off x="4581644" y="1920869"/>
            <a:ext cx="3894881" cy="4327531"/>
          </a:xfrm>
          <a:prstGeom prst="rect">
            <a:avLst/>
          </a:prstGeom>
          <a:solidFill>
            <a:srgbClr val="61778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US" dirty="0">
                <a:solidFill>
                  <a:schemeClr val="tx1"/>
                </a:solidFill>
              </a:rPr>
              <a:t>Not usually a price-effective consistent, long-term stream of engagement</a:t>
            </a:r>
          </a:p>
          <a:p>
            <a:pPr marL="285750" indent="-285750">
              <a:buFontTx/>
              <a:buChar char="-"/>
            </a:pPr>
            <a:endParaRPr lang="en-US" dirty="0">
              <a:solidFill>
                <a:schemeClr val="tx1"/>
              </a:solidFill>
            </a:endParaRPr>
          </a:p>
          <a:p>
            <a:pPr marL="285750" indent="-285750">
              <a:buFontTx/>
              <a:buChar char="-"/>
            </a:pPr>
            <a:r>
              <a:rPr lang="en-US" dirty="0">
                <a:solidFill>
                  <a:schemeClr val="tx1"/>
                </a:solidFill>
              </a:rPr>
              <a:t>Ongoing fixed costs with relatively little permanent gain. As soon as the campaign is over; things return to where they were</a:t>
            </a:r>
          </a:p>
          <a:p>
            <a:pPr marL="285750" indent="-285750">
              <a:buFontTx/>
              <a:buChar char="-"/>
            </a:pPr>
            <a:endParaRPr lang="en-US" dirty="0">
              <a:solidFill>
                <a:schemeClr val="tx1"/>
              </a:solidFill>
            </a:endParaRPr>
          </a:p>
          <a:p>
            <a:pPr marL="285750" indent="-285750">
              <a:buFontTx/>
              <a:buChar char="-"/>
            </a:pPr>
            <a:r>
              <a:rPr lang="en-US" dirty="0">
                <a:solidFill>
                  <a:schemeClr val="tx1"/>
                </a:solidFill>
              </a:rPr>
              <a:t>Not efficient for engaging with existing customers</a:t>
            </a:r>
          </a:p>
        </p:txBody>
      </p:sp>
    </p:spTree>
    <p:extLst>
      <p:ext uri="{BB962C8B-B14F-4D97-AF65-F5344CB8AC3E}">
        <p14:creationId xmlns:p14="http://schemas.microsoft.com/office/powerpoint/2010/main" val="485886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7A7E58-C13C-A746-BDE1-93ADE773828F}"/>
              </a:ext>
            </a:extLst>
          </p:cNvPr>
          <p:cNvPicPr>
            <a:picLocks noChangeAspect="1"/>
          </p:cNvPicPr>
          <p:nvPr/>
        </p:nvPicPr>
        <p:blipFill>
          <a:blip r:embed="rId2"/>
          <a:stretch>
            <a:fillRect/>
          </a:stretch>
        </p:blipFill>
        <p:spPr>
          <a:xfrm>
            <a:off x="228600" y="1555815"/>
            <a:ext cx="4210731" cy="4724400"/>
          </a:xfrm>
          <a:prstGeom prst="rect">
            <a:avLst/>
          </a:prstGeom>
        </p:spPr>
        <p:style>
          <a:lnRef idx="1">
            <a:schemeClr val="accent4"/>
          </a:lnRef>
          <a:fillRef idx="3">
            <a:schemeClr val="accent4"/>
          </a:fillRef>
          <a:effectRef idx="2">
            <a:schemeClr val="accent4"/>
          </a:effectRef>
          <a:fontRef idx="minor">
            <a:schemeClr val="lt1"/>
          </a:fontRef>
        </p:style>
      </p:pic>
      <p:sp>
        <p:nvSpPr>
          <p:cNvPr id="2" name="Title 1">
            <a:extLst>
              <a:ext uri="{FF2B5EF4-FFF2-40B4-BE49-F238E27FC236}">
                <a16:creationId xmlns:a16="http://schemas.microsoft.com/office/drawing/2014/main" id="{C2B30780-A6B6-434E-B2E0-5C7FDFDDAA24}"/>
              </a:ext>
            </a:extLst>
          </p:cNvPr>
          <p:cNvSpPr>
            <a:spLocks noGrp="1"/>
          </p:cNvSpPr>
          <p:nvPr>
            <p:ph type="title"/>
          </p:nvPr>
        </p:nvSpPr>
        <p:spPr/>
        <p:txBody>
          <a:bodyPr>
            <a:normAutofit fontScale="90000"/>
          </a:bodyPr>
          <a:lstStyle/>
          <a:p>
            <a:r>
              <a:rPr lang="en-US" dirty="0"/>
              <a:t>Ad Set: Defining Audiences - Targeting</a:t>
            </a:r>
          </a:p>
        </p:txBody>
      </p:sp>
      <p:sp>
        <p:nvSpPr>
          <p:cNvPr id="3" name="Content Placeholder 2">
            <a:extLst>
              <a:ext uri="{FF2B5EF4-FFF2-40B4-BE49-F238E27FC236}">
                <a16:creationId xmlns:a16="http://schemas.microsoft.com/office/drawing/2014/main" id="{7A3D141B-2C26-4E4C-963F-F868F52B7FEE}"/>
              </a:ext>
            </a:extLst>
          </p:cNvPr>
          <p:cNvSpPr>
            <a:spLocks noGrp="1"/>
          </p:cNvSpPr>
          <p:nvPr>
            <p:ph idx="1"/>
          </p:nvPr>
        </p:nvSpPr>
        <p:spPr>
          <a:xfrm>
            <a:off x="4538241" y="1662802"/>
            <a:ext cx="4419600" cy="4056927"/>
          </a:xfrm>
        </p:spPr>
        <p:txBody>
          <a:bodyPr>
            <a:normAutofit/>
          </a:bodyPr>
          <a:lstStyle/>
          <a:p>
            <a:pPr marL="0" indent="0">
              <a:buNone/>
            </a:pPr>
            <a:r>
              <a:rPr lang="en-US" dirty="0"/>
              <a:t>To target, you’re going to build out statements that look like:</a:t>
            </a:r>
          </a:p>
          <a:p>
            <a:pPr marL="0" indent="0">
              <a:buNone/>
            </a:pPr>
            <a:r>
              <a:rPr lang="en-US" dirty="0"/>
              <a:t>(A or B ) and (M or N or O) and (X or Y or Z)... </a:t>
            </a:r>
          </a:p>
          <a:p>
            <a:pPr marL="0" indent="0">
              <a:buNone/>
            </a:pPr>
            <a:endParaRPr lang="en-US" dirty="0"/>
          </a:p>
          <a:p>
            <a:pPr marL="0" indent="0">
              <a:buNone/>
            </a:pPr>
            <a:r>
              <a:rPr lang="en-US" dirty="0"/>
              <a:t>To add a new </a:t>
            </a:r>
            <a:r>
              <a:rPr lang="en-US" i="1" dirty="0"/>
              <a:t>or</a:t>
            </a:r>
            <a:r>
              <a:rPr lang="en-US" dirty="0"/>
              <a:t> clause, use the search box (or browse link)</a:t>
            </a:r>
          </a:p>
          <a:p>
            <a:pPr marL="0" indent="0">
              <a:buNone/>
            </a:pPr>
            <a:br>
              <a:rPr lang="en-US" dirty="0"/>
            </a:br>
            <a:r>
              <a:rPr lang="en-US" dirty="0"/>
              <a:t>To add a new </a:t>
            </a:r>
            <a:r>
              <a:rPr lang="en-US" i="1" dirty="0"/>
              <a:t>and</a:t>
            </a:r>
            <a:r>
              <a:rPr lang="en-US" dirty="0"/>
              <a:t> clause, use the “Narrow Further” click</a:t>
            </a:r>
          </a:p>
        </p:txBody>
      </p:sp>
      <p:sp>
        <p:nvSpPr>
          <p:cNvPr id="4" name="TextBox 3">
            <a:extLst>
              <a:ext uri="{FF2B5EF4-FFF2-40B4-BE49-F238E27FC236}">
                <a16:creationId xmlns:a16="http://schemas.microsoft.com/office/drawing/2014/main" id="{CDA1BADE-E44A-8F4B-AFBC-182113F6E515}"/>
              </a:ext>
            </a:extLst>
          </p:cNvPr>
          <p:cNvSpPr txBox="1"/>
          <p:nvPr/>
        </p:nvSpPr>
        <p:spPr>
          <a:xfrm>
            <a:off x="3229337" y="3321934"/>
            <a:ext cx="184731" cy="369332"/>
          </a:xfrm>
          <a:prstGeom prst="rect">
            <a:avLst/>
          </a:prstGeom>
          <a:noFill/>
        </p:spPr>
        <p:txBody>
          <a:bodyPr wrap="none" rtlCol="0">
            <a:spAutoFit/>
          </a:bodyPr>
          <a:lstStyle/>
          <a:p>
            <a:endParaRPr lang="en-US"/>
          </a:p>
        </p:txBody>
      </p:sp>
      <p:sp>
        <p:nvSpPr>
          <p:cNvPr id="16" name="Oval 15">
            <a:extLst>
              <a:ext uri="{FF2B5EF4-FFF2-40B4-BE49-F238E27FC236}">
                <a16:creationId xmlns:a16="http://schemas.microsoft.com/office/drawing/2014/main" id="{EE3DBA8B-57D0-F541-8347-B4D4F8AA59AB}"/>
              </a:ext>
            </a:extLst>
          </p:cNvPr>
          <p:cNvSpPr/>
          <p:nvPr/>
        </p:nvSpPr>
        <p:spPr>
          <a:xfrm>
            <a:off x="1761742" y="5410200"/>
            <a:ext cx="905258"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65AE1004-87A9-2F44-AE53-26256623ACBA}"/>
              </a:ext>
            </a:extLst>
          </p:cNvPr>
          <p:cNvCxnSpPr>
            <a:cxnSpLocks/>
          </p:cNvCxnSpPr>
          <p:nvPr/>
        </p:nvCxnSpPr>
        <p:spPr>
          <a:xfrm flipH="1">
            <a:off x="3229336" y="4114800"/>
            <a:ext cx="1308906" cy="100408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C80698F7-B00A-0E4F-B19E-2A338BD69D79}"/>
              </a:ext>
            </a:extLst>
          </p:cNvPr>
          <p:cNvSpPr/>
          <p:nvPr/>
        </p:nvSpPr>
        <p:spPr>
          <a:xfrm>
            <a:off x="1142999" y="5118887"/>
            <a:ext cx="2086337" cy="35599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2BBF7CAC-2D22-A24F-97B3-5F0FF2095F52}"/>
              </a:ext>
            </a:extLst>
          </p:cNvPr>
          <p:cNvCxnSpPr>
            <a:cxnSpLocks/>
          </p:cNvCxnSpPr>
          <p:nvPr/>
        </p:nvCxnSpPr>
        <p:spPr>
          <a:xfrm flipH="1">
            <a:off x="2667000" y="5296887"/>
            <a:ext cx="1970152" cy="245534"/>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77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0780-A6B6-434E-B2E0-5C7FDFDDAA24}"/>
              </a:ext>
            </a:extLst>
          </p:cNvPr>
          <p:cNvSpPr>
            <a:spLocks noGrp="1"/>
          </p:cNvSpPr>
          <p:nvPr>
            <p:ph type="title"/>
          </p:nvPr>
        </p:nvSpPr>
        <p:spPr/>
        <p:txBody>
          <a:bodyPr/>
          <a:lstStyle/>
          <a:p>
            <a:r>
              <a:rPr lang="en-US" dirty="0"/>
              <a:t>Ad Set: Defining Audiences</a:t>
            </a:r>
          </a:p>
        </p:txBody>
      </p:sp>
      <p:sp>
        <p:nvSpPr>
          <p:cNvPr id="3" name="Content Placeholder 2">
            <a:extLst>
              <a:ext uri="{FF2B5EF4-FFF2-40B4-BE49-F238E27FC236}">
                <a16:creationId xmlns:a16="http://schemas.microsoft.com/office/drawing/2014/main" id="{7A3D141B-2C26-4E4C-963F-F868F52B7FEE}"/>
              </a:ext>
            </a:extLst>
          </p:cNvPr>
          <p:cNvSpPr>
            <a:spLocks noGrp="1"/>
          </p:cNvSpPr>
          <p:nvPr>
            <p:ph idx="1"/>
          </p:nvPr>
        </p:nvSpPr>
        <p:spPr>
          <a:xfrm>
            <a:off x="762000" y="1662802"/>
            <a:ext cx="8195841" cy="4056927"/>
          </a:xfrm>
        </p:spPr>
        <p:txBody>
          <a:bodyPr>
            <a:normAutofit/>
          </a:bodyPr>
          <a:lstStyle/>
          <a:p>
            <a:pPr marL="0" indent="0">
              <a:lnSpc>
                <a:spcPct val="150000"/>
              </a:lnSpc>
              <a:buNone/>
            </a:pPr>
            <a:r>
              <a:rPr lang="en-US" dirty="0"/>
              <a:t>What have other schools done that’s worked?</a:t>
            </a:r>
          </a:p>
          <a:p>
            <a:pPr marL="0" indent="0">
              <a:lnSpc>
                <a:spcPct val="150000"/>
              </a:lnSpc>
              <a:buNone/>
            </a:pPr>
            <a:r>
              <a:rPr lang="en-US" dirty="0"/>
              <a:t>What are some things you can’t target?</a:t>
            </a:r>
          </a:p>
          <a:p>
            <a:pPr marL="0" indent="0">
              <a:lnSpc>
                <a:spcPct val="150000"/>
              </a:lnSpc>
              <a:buNone/>
            </a:pPr>
            <a:r>
              <a:rPr lang="en-US" dirty="0"/>
              <a:t>How can we find more potential families?</a:t>
            </a:r>
          </a:p>
          <a:p>
            <a:pPr marL="0" indent="0">
              <a:lnSpc>
                <a:spcPct val="150000"/>
              </a:lnSpc>
              <a:buNone/>
            </a:pPr>
            <a:r>
              <a:rPr lang="en-US" dirty="0"/>
              <a:t>Other questions, thoughts?</a:t>
            </a:r>
          </a:p>
        </p:txBody>
      </p:sp>
      <p:sp>
        <p:nvSpPr>
          <p:cNvPr id="4" name="TextBox 3">
            <a:extLst>
              <a:ext uri="{FF2B5EF4-FFF2-40B4-BE49-F238E27FC236}">
                <a16:creationId xmlns:a16="http://schemas.microsoft.com/office/drawing/2014/main" id="{CDA1BADE-E44A-8F4B-AFBC-182113F6E515}"/>
              </a:ext>
            </a:extLst>
          </p:cNvPr>
          <p:cNvSpPr txBox="1"/>
          <p:nvPr/>
        </p:nvSpPr>
        <p:spPr>
          <a:xfrm>
            <a:off x="3229337" y="332193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23808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0780-A6B6-434E-B2E0-5C7FDFDDAA24}"/>
              </a:ext>
            </a:extLst>
          </p:cNvPr>
          <p:cNvSpPr>
            <a:spLocks noGrp="1"/>
          </p:cNvSpPr>
          <p:nvPr>
            <p:ph type="title"/>
          </p:nvPr>
        </p:nvSpPr>
        <p:spPr/>
        <p:txBody>
          <a:bodyPr/>
          <a:lstStyle/>
          <a:p>
            <a:r>
              <a:rPr lang="en-US" dirty="0"/>
              <a:t>Ad Set: Other concerns</a:t>
            </a:r>
          </a:p>
        </p:txBody>
      </p:sp>
      <p:sp>
        <p:nvSpPr>
          <p:cNvPr id="3" name="Content Placeholder 2">
            <a:extLst>
              <a:ext uri="{FF2B5EF4-FFF2-40B4-BE49-F238E27FC236}">
                <a16:creationId xmlns:a16="http://schemas.microsoft.com/office/drawing/2014/main" id="{7A3D141B-2C26-4E4C-963F-F868F52B7FEE}"/>
              </a:ext>
            </a:extLst>
          </p:cNvPr>
          <p:cNvSpPr>
            <a:spLocks noGrp="1"/>
          </p:cNvSpPr>
          <p:nvPr>
            <p:ph idx="1"/>
          </p:nvPr>
        </p:nvSpPr>
        <p:spPr>
          <a:xfrm>
            <a:off x="914400" y="4254500"/>
            <a:ext cx="8043441" cy="1833529"/>
          </a:xfrm>
        </p:spPr>
        <p:txBody>
          <a:bodyPr>
            <a:normAutofit/>
          </a:bodyPr>
          <a:lstStyle/>
          <a:p>
            <a:pPr marL="0" indent="0">
              <a:buNone/>
            </a:pPr>
            <a:r>
              <a:rPr lang="en-US" dirty="0"/>
              <a:t>Make sure to exclude people who already like your pages by using the “connections” section (assuming you’re looking to net new families)</a:t>
            </a:r>
          </a:p>
        </p:txBody>
      </p:sp>
      <p:sp>
        <p:nvSpPr>
          <p:cNvPr id="4" name="TextBox 3">
            <a:extLst>
              <a:ext uri="{FF2B5EF4-FFF2-40B4-BE49-F238E27FC236}">
                <a16:creationId xmlns:a16="http://schemas.microsoft.com/office/drawing/2014/main" id="{CDA1BADE-E44A-8F4B-AFBC-182113F6E515}"/>
              </a:ext>
            </a:extLst>
          </p:cNvPr>
          <p:cNvSpPr txBox="1"/>
          <p:nvPr/>
        </p:nvSpPr>
        <p:spPr>
          <a:xfrm>
            <a:off x="3229337" y="3321934"/>
            <a:ext cx="184731"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533064DB-E05D-4F43-971E-FFAE4C6DBACF}"/>
              </a:ext>
            </a:extLst>
          </p:cNvPr>
          <p:cNvPicPr>
            <a:picLocks noChangeAspect="1"/>
          </p:cNvPicPr>
          <p:nvPr/>
        </p:nvPicPr>
        <p:blipFill>
          <a:blip r:embed="rId2"/>
          <a:stretch>
            <a:fillRect/>
          </a:stretch>
        </p:blipFill>
        <p:spPr>
          <a:xfrm>
            <a:off x="1524000" y="1828800"/>
            <a:ext cx="5819750" cy="2120900"/>
          </a:xfrm>
          <a:prstGeom prst="rect">
            <a:avLst/>
          </a:prstGeom>
        </p:spPr>
        <p:style>
          <a:lnRef idx="1">
            <a:schemeClr val="accent4"/>
          </a:lnRef>
          <a:fillRef idx="3">
            <a:schemeClr val="accent4"/>
          </a:fillRef>
          <a:effectRef idx="2">
            <a:schemeClr val="accent4"/>
          </a:effectRef>
          <a:fontRef idx="minor">
            <a:schemeClr val="lt1"/>
          </a:fontRef>
        </p:style>
      </p:pic>
    </p:spTree>
    <p:extLst>
      <p:ext uri="{BB962C8B-B14F-4D97-AF65-F5344CB8AC3E}">
        <p14:creationId xmlns:p14="http://schemas.microsoft.com/office/powerpoint/2010/main" val="2528517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EE02-B628-F741-A69A-02531868EA4B}"/>
              </a:ext>
            </a:extLst>
          </p:cNvPr>
          <p:cNvSpPr>
            <a:spLocks noGrp="1"/>
          </p:cNvSpPr>
          <p:nvPr>
            <p:ph type="title"/>
          </p:nvPr>
        </p:nvSpPr>
        <p:spPr/>
        <p:txBody>
          <a:bodyPr/>
          <a:lstStyle/>
          <a:p>
            <a:r>
              <a:rPr lang="en-US" dirty="0"/>
              <a:t>What about retargeting?</a:t>
            </a:r>
          </a:p>
        </p:txBody>
      </p:sp>
      <p:sp>
        <p:nvSpPr>
          <p:cNvPr id="3" name="Content Placeholder 2">
            <a:extLst>
              <a:ext uri="{FF2B5EF4-FFF2-40B4-BE49-F238E27FC236}">
                <a16:creationId xmlns:a16="http://schemas.microsoft.com/office/drawing/2014/main" id="{6FDEFB4A-FD51-6841-9566-7ABCF131A70F}"/>
              </a:ext>
            </a:extLst>
          </p:cNvPr>
          <p:cNvSpPr>
            <a:spLocks noGrp="1"/>
          </p:cNvSpPr>
          <p:nvPr>
            <p:ph idx="1"/>
          </p:nvPr>
        </p:nvSpPr>
        <p:spPr>
          <a:xfrm>
            <a:off x="609600" y="1676400"/>
            <a:ext cx="8077200" cy="4800600"/>
          </a:xfrm>
        </p:spPr>
        <p:txBody>
          <a:bodyPr>
            <a:normAutofit/>
          </a:bodyPr>
          <a:lstStyle/>
          <a:p>
            <a:pPr marL="0" indent="0">
              <a:buNone/>
            </a:pPr>
            <a:r>
              <a:rPr lang="en-US" dirty="0"/>
              <a:t>Retargeting is serving up ads to people who have visited your website (or Facebook page) in the past. To be able to use retargeting, you’ll need to have the </a:t>
            </a:r>
            <a:r>
              <a:rPr lang="en-US" dirty="0" err="1"/>
              <a:t>facebook</a:t>
            </a:r>
            <a:r>
              <a:rPr lang="en-US" dirty="0"/>
              <a:t> tracking pixel installed on your site.</a:t>
            </a:r>
          </a:p>
          <a:p>
            <a:pPr marL="0" indent="0">
              <a:buNone/>
            </a:pPr>
            <a:endParaRPr lang="en-US" dirty="0"/>
          </a:p>
          <a:p>
            <a:pPr marL="0" indent="0">
              <a:buNone/>
            </a:pPr>
            <a:r>
              <a:rPr lang="en-US" dirty="0"/>
              <a:t>If you installed it in the past, you should have a good set of data to work with. If not; get it online today, and your retargeting ads will continually get better over time.</a:t>
            </a:r>
          </a:p>
        </p:txBody>
      </p:sp>
    </p:spTree>
    <p:extLst>
      <p:ext uri="{BB962C8B-B14F-4D97-AF65-F5344CB8AC3E}">
        <p14:creationId xmlns:p14="http://schemas.microsoft.com/office/powerpoint/2010/main" val="2101105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EE02-B628-F741-A69A-02531868EA4B}"/>
              </a:ext>
            </a:extLst>
          </p:cNvPr>
          <p:cNvSpPr>
            <a:spLocks noGrp="1"/>
          </p:cNvSpPr>
          <p:nvPr>
            <p:ph type="title"/>
          </p:nvPr>
        </p:nvSpPr>
        <p:spPr/>
        <p:txBody>
          <a:bodyPr/>
          <a:lstStyle/>
          <a:p>
            <a:r>
              <a:rPr lang="en-US" dirty="0"/>
              <a:t>Retargeting: Setting up the Audience</a:t>
            </a:r>
          </a:p>
        </p:txBody>
      </p:sp>
      <p:sp>
        <p:nvSpPr>
          <p:cNvPr id="3" name="Content Placeholder 2">
            <a:extLst>
              <a:ext uri="{FF2B5EF4-FFF2-40B4-BE49-F238E27FC236}">
                <a16:creationId xmlns:a16="http://schemas.microsoft.com/office/drawing/2014/main" id="{6FDEFB4A-FD51-6841-9566-7ABCF131A70F}"/>
              </a:ext>
            </a:extLst>
          </p:cNvPr>
          <p:cNvSpPr>
            <a:spLocks noGrp="1"/>
          </p:cNvSpPr>
          <p:nvPr>
            <p:ph idx="1"/>
          </p:nvPr>
        </p:nvSpPr>
        <p:spPr>
          <a:xfrm>
            <a:off x="609600" y="1676400"/>
            <a:ext cx="8077200" cy="4800600"/>
          </a:xfrm>
        </p:spPr>
        <p:txBody>
          <a:bodyPr>
            <a:normAutofit/>
          </a:bodyPr>
          <a:lstStyle/>
          <a:p>
            <a:pPr marL="0" indent="0">
              <a:buNone/>
            </a:pPr>
            <a:r>
              <a:rPr lang="en-US" dirty="0"/>
              <a:t>You can use an existing ad campaign, and simply create a new ad-set for the retargeting ads, however best practices might suggest to create a new campaign specifically for retargeting.</a:t>
            </a:r>
          </a:p>
          <a:p>
            <a:pPr marL="0" indent="0">
              <a:buNone/>
            </a:pPr>
            <a:endParaRPr lang="en-US" dirty="0"/>
          </a:p>
          <a:p>
            <a:pPr marL="0" indent="0">
              <a:buNone/>
            </a:pPr>
            <a:r>
              <a:rPr lang="en-US" dirty="0"/>
              <a:t>Retargeting ads are similar in terms of placement, budget, and other aspects as discussed above </a:t>
            </a:r>
            <a:r>
              <a:rPr lang="en-US" i="1" dirty="0"/>
              <a:t>except</a:t>
            </a:r>
            <a:r>
              <a:rPr lang="en-US" dirty="0"/>
              <a:t> for the audience.</a:t>
            </a:r>
          </a:p>
          <a:p>
            <a:pPr marL="0" indent="0">
              <a:buNone/>
            </a:pPr>
            <a:endParaRPr lang="en-US" dirty="0"/>
          </a:p>
          <a:p>
            <a:pPr marL="0" indent="0">
              <a:buNone/>
            </a:pPr>
            <a:r>
              <a:rPr lang="en-US" dirty="0"/>
              <a:t>You define your audience based on their behaviors on your site instead of their demographic markers.</a:t>
            </a:r>
          </a:p>
        </p:txBody>
      </p:sp>
    </p:spTree>
    <p:extLst>
      <p:ext uri="{BB962C8B-B14F-4D97-AF65-F5344CB8AC3E}">
        <p14:creationId xmlns:p14="http://schemas.microsoft.com/office/powerpoint/2010/main" val="1907768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EE02-B628-F741-A69A-02531868EA4B}"/>
              </a:ext>
            </a:extLst>
          </p:cNvPr>
          <p:cNvSpPr>
            <a:spLocks noGrp="1"/>
          </p:cNvSpPr>
          <p:nvPr>
            <p:ph type="title"/>
          </p:nvPr>
        </p:nvSpPr>
        <p:spPr/>
        <p:txBody>
          <a:bodyPr/>
          <a:lstStyle/>
          <a:p>
            <a:r>
              <a:rPr lang="en-US" dirty="0"/>
              <a:t>Retargeting: Setting up the Audience</a:t>
            </a:r>
          </a:p>
        </p:txBody>
      </p:sp>
      <p:sp>
        <p:nvSpPr>
          <p:cNvPr id="3" name="Content Placeholder 2">
            <a:extLst>
              <a:ext uri="{FF2B5EF4-FFF2-40B4-BE49-F238E27FC236}">
                <a16:creationId xmlns:a16="http://schemas.microsoft.com/office/drawing/2014/main" id="{6FDEFB4A-FD51-6841-9566-7ABCF131A70F}"/>
              </a:ext>
            </a:extLst>
          </p:cNvPr>
          <p:cNvSpPr>
            <a:spLocks noGrp="1"/>
          </p:cNvSpPr>
          <p:nvPr>
            <p:ph idx="1"/>
          </p:nvPr>
        </p:nvSpPr>
        <p:spPr>
          <a:xfrm>
            <a:off x="5715000" y="1676400"/>
            <a:ext cx="2971800" cy="4572000"/>
          </a:xfrm>
        </p:spPr>
        <p:txBody>
          <a:bodyPr>
            <a:normAutofit/>
          </a:bodyPr>
          <a:lstStyle/>
          <a:p>
            <a:pPr marL="0" indent="0">
              <a:buNone/>
            </a:pPr>
            <a:r>
              <a:rPr lang="en-US" sz="2000" dirty="0"/>
              <a:t>First, Create a new campaign for retargeting, using “Website clicks” as the goal (same as above)</a:t>
            </a:r>
          </a:p>
          <a:p>
            <a:pPr marL="0" indent="0">
              <a:buNone/>
            </a:pPr>
            <a:endParaRPr lang="en-US" sz="2000" dirty="0"/>
          </a:p>
          <a:p>
            <a:pPr marL="0" indent="0">
              <a:buNone/>
            </a:pPr>
            <a:r>
              <a:rPr lang="en-US" sz="2000" dirty="0"/>
              <a:t>However, instead of defining the audience using detailed targeting, under “custom audience” click “Create New”</a:t>
            </a:r>
          </a:p>
        </p:txBody>
      </p:sp>
      <p:pic>
        <p:nvPicPr>
          <p:cNvPr id="4" name="Picture 3">
            <a:extLst>
              <a:ext uri="{FF2B5EF4-FFF2-40B4-BE49-F238E27FC236}">
                <a16:creationId xmlns:a16="http://schemas.microsoft.com/office/drawing/2014/main" id="{A776A581-2802-D343-BAA4-FB30AC91083D}"/>
              </a:ext>
            </a:extLst>
          </p:cNvPr>
          <p:cNvPicPr>
            <a:picLocks noChangeAspect="1"/>
          </p:cNvPicPr>
          <p:nvPr/>
        </p:nvPicPr>
        <p:blipFill>
          <a:blip r:embed="rId2"/>
          <a:stretch>
            <a:fillRect/>
          </a:stretch>
        </p:blipFill>
        <p:spPr>
          <a:xfrm>
            <a:off x="444595" y="2286000"/>
            <a:ext cx="4813300" cy="2781300"/>
          </a:xfrm>
          <a:prstGeom prst="rect">
            <a:avLst/>
          </a:prstGeom>
        </p:spPr>
        <p:style>
          <a:lnRef idx="1">
            <a:schemeClr val="accent4"/>
          </a:lnRef>
          <a:fillRef idx="3">
            <a:schemeClr val="accent4"/>
          </a:fillRef>
          <a:effectRef idx="2">
            <a:schemeClr val="accent4"/>
          </a:effectRef>
          <a:fontRef idx="minor">
            <a:schemeClr val="lt1"/>
          </a:fontRef>
        </p:style>
      </p:pic>
      <p:sp>
        <p:nvSpPr>
          <p:cNvPr id="5" name="Oval 4">
            <a:extLst>
              <a:ext uri="{FF2B5EF4-FFF2-40B4-BE49-F238E27FC236}">
                <a16:creationId xmlns:a16="http://schemas.microsoft.com/office/drawing/2014/main" id="{E1947367-FB69-4445-AF6E-87EA3607B666}"/>
              </a:ext>
            </a:extLst>
          </p:cNvPr>
          <p:cNvSpPr/>
          <p:nvPr/>
        </p:nvSpPr>
        <p:spPr>
          <a:xfrm>
            <a:off x="1828800" y="3429000"/>
            <a:ext cx="2971800" cy="685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519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EE02-B628-F741-A69A-02531868EA4B}"/>
              </a:ext>
            </a:extLst>
          </p:cNvPr>
          <p:cNvSpPr>
            <a:spLocks noGrp="1"/>
          </p:cNvSpPr>
          <p:nvPr>
            <p:ph type="title"/>
          </p:nvPr>
        </p:nvSpPr>
        <p:spPr/>
        <p:txBody>
          <a:bodyPr/>
          <a:lstStyle/>
          <a:p>
            <a:r>
              <a:rPr lang="en-US" dirty="0"/>
              <a:t>Retargeting: Setting up the Audience</a:t>
            </a:r>
          </a:p>
        </p:txBody>
      </p:sp>
      <p:sp>
        <p:nvSpPr>
          <p:cNvPr id="3" name="Content Placeholder 2">
            <a:extLst>
              <a:ext uri="{FF2B5EF4-FFF2-40B4-BE49-F238E27FC236}">
                <a16:creationId xmlns:a16="http://schemas.microsoft.com/office/drawing/2014/main" id="{6FDEFB4A-FD51-6841-9566-7ABCF131A70F}"/>
              </a:ext>
            </a:extLst>
          </p:cNvPr>
          <p:cNvSpPr>
            <a:spLocks noGrp="1"/>
          </p:cNvSpPr>
          <p:nvPr>
            <p:ph idx="1"/>
          </p:nvPr>
        </p:nvSpPr>
        <p:spPr>
          <a:xfrm>
            <a:off x="5715000" y="1676400"/>
            <a:ext cx="2971800" cy="4572000"/>
          </a:xfrm>
        </p:spPr>
        <p:txBody>
          <a:bodyPr>
            <a:normAutofit/>
          </a:bodyPr>
          <a:lstStyle/>
          <a:p>
            <a:pPr marL="0" indent="0">
              <a:buNone/>
            </a:pPr>
            <a:r>
              <a:rPr lang="en-US" sz="2000" dirty="0"/>
              <a:t>For the source, select “Website”.</a:t>
            </a:r>
          </a:p>
          <a:p>
            <a:pPr marL="0" indent="0">
              <a:buNone/>
            </a:pPr>
            <a:endParaRPr lang="en-US" sz="2000" dirty="0"/>
          </a:p>
          <a:p>
            <a:pPr marL="0" indent="0">
              <a:buNone/>
            </a:pPr>
            <a:r>
              <a:rPr lang="en-US" sz="2000" i="1" dirty="0"/>
              <a:t>Note: If you haven’t already set up the tracking pixel, it will prompt you to set it up at this point; once installed, or if its already installed you can move on.</a:t>
            </a:r>
          </a:p>
        </p:txBody>
      </p:sp>
      <p:pic>
        <p:nvPicPr>
          <p:cNvPr id="5" name="Picture 4">
            <a:extLst>
              <a:ext uri="{FF2B5EF4-FFF2-40B4-BE49-F238E27FC236}">
                <a16:creationId xmlns:a16="http://schemas.microsoft.com/office/drawing/2014/main" id="{B665E6EF-68BB-9C48-8484-FDA5D0643CA1}"/>
              </a:ext>
            </a:extLst>
          </p:cNvPr>
          <p:cNvPicPr>
            <a:picLocks noChangeAspect="1"/>
          </p:cNvPicPr>
          <p:nvPr/>
        </p:nvPicPr>
        <p:blipFill>
          <a:blip r:embed="rId2"/>
          <a:stretch>
            <a:fillRect/>
          </a:stretch>
        </p:blipFill>
        <p:spPr>
          <a:xfrm>
            <a:off x="485847" y="2286000"/>
            <a:ext cx="4239315" cy="3162300"/>
          </a:xfrm>
          <a:prstGeom prst="rect">
            <a:avLst/>
          </a:prstGeom>
        </p:spPr>
      </p:pic>
      <p:sp>
        <p:nvSpPr>
          <p:cNvPr id="8" name="Oval 7">
            <a:extLst>
              <a:ext uri="{FF2B5EF4-FFF2-40B4-BE49-F238E27FC236}">
                <a16:creationId xmlns:a16="http://schemas.microsoft.com/office/drawing/2014/main" id="{347A262C-75FF-694F-B255-6757B32C451C}"/>
              </a:ext>
            </a:extLst>
          </p:cNvPr>
          <p:cNvSpPr/>
          <p:nvPr/>
        </p:nvSpPr>
        <p:spPr>
          <a:xfrm>
            <a:off x="546958" y="2895600"/>
            <a:ext cx="2057400" cy="381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911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EE02-B628-F741-A69A-02531868EA4B}"/>
              </a:ext>
            </a:extLst>
          </p:cNvPr>
          <p:cNvSpPr>
            <a:spLocks noGrp="1"/>
          </p:cNvSpPr>
          <p:nvPr>
            <p:ph type="title"/>
          </p:nvPr>
        </p:nvSpPr>
        <p:spPr/>
        <p:txBody>
          <a:bodyPr/>
          <a:lstStyle/>
          <a:p>
            <a:r>
              <a:rPr lang="en-US" dirty="0"/>
              <a:t>Retargeting: Setting up the Audience</a:t>
            </a:r>
          </a:p>
        </p:txBody>
      </p:sp>
      <p:sp>
        <p:nvSpPr>
          <p:cNvPr id="3" name="Content Placeholder 2">
            <a:extLst>
              <a:ext uri="{FF2B5EF4-FFF2-40B4-BE49-F238E27FC236}">
                <a16:creationId xmlns:a16="http://schemas.microsoft.com/office/drawing/2014/main" id="{6FDEFB4A-FD51-6841-9566-7ABCF131A70F}"/>
              </a:ext>
            </a:extLst>
          </p:cNvPr>
          <p:cNvSpPr>
            <a:spLocks noGrp="1"/>
          </p:cNvSpPr>
          <p:nvPr>
            <p:ph idx="1"/>
          </p:nvPr>
        </p:nvSpPr>
        <p:spPr>
          <a:xfrm>
            <a:off x="5410200" y="1676400"/>
            <a:ext cx="3276600" cy="1371600"/>
          </a:xfrm>
        </p:spPr>
        <p:txBody>
          <a:bodyPr>
            <a:normAutofit/>
          </a:bodyPr>
          <a:lstStyle/>
          <a:p>
            <a:pPr marL="0" indent="0">
              <a:buNone/>
            </a:pPr>
            <a:r>
              <a:rPr lang="en-US" sz="1400" dirty="0"/>
              <a:t>Define the audience based on what behavior you’re interested in advertising to. The “People who visited specific web pages” is probably going to be the most useful.</a:t>
            </a:r>
          </a:p>
          <a:p>
            <a:pPr marL="0" indent="0">
              <a:buNone/>
            </a:pPr>
            <a:endParaRPr lang="en-US" sz="2000" dirty="0"/>
          </a:p>
        </p:txBody>
      </p:sp>
      <p:pic>
        <p:nvPicPr>
          <p:cNvPr id="3074" name="Picture 2" descr="retargeting leads">
            <a:extLst>
              <a:ext uri="{FF2B5EF4-FFF2-40B4-BE49-F238E27FC236}">
                <a16:creationId xmlns:a16="http://schemas.microsoft.com/office/drawing/2014/main" id="{B20BCFC1-E725-8B4B-869A-5A27F2C61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56810"/>
            <a:ext cx="4419600" cy="1783186"/>
          </a:xfrm>
          <a:prstGeom prst="rect">
            <a:avLst/>
          </a:prstGeom>
          <a:extLst>
            <a:ext uri="{909E8E84-426E-40DD-AFC4-6F175D3DCCD1}">
              <a14:hiddenFill xmlns:a14="http://schemas.microsoft.com/office/drawing/2010/main">
                <a:solidFill>
                  <a:srgbClr val="FFFFFF"/>
                </a:solidFill>
              </a14:hiddenFill>
            </a:ext>
          </a:extLst>
        </p:spPr>
        <p:style>
          <a:lnRef idx="1">
            <a:schemeClr val="accent4"/>
          </a:lnRef>
          <a:fillRef idx="3">
            <a:schemeClr val="accent4"/>
          </a:fillRef>
          <a:effectRef idx="2">
            <a:schemeClr val="accent4"/>
          </a:effectRef>
          <a:fontRef idx="minor">
            <a:schemeClr val="lt1"/>
          </a:fontRef>
        </p:style>
      </p:pic>
      <p:pic>
        <p:nvPicPr>
          <p:cNvPr id="4" name="Picture 3">
            <a:extLst>
              <a:ext uri="{FF2B5EF4-FFF2-40B4-BE49-F238E27FC236}">
                <a16:creationId xmlns:a16="http://schemas.microsoft.com/office/drawing/2014/main" id="{5D325A99-1B3A-804B-8D29-F67F9F710725}"/>
              </a:ext>
            </a:extLst>
          </p:cNvPr>
          <p:cNvPicPr>
            <a:picLocks noChangeAspect="1"/>
          </p:cNvPicPr>
          <p:nvPr/>
        </p:nvPicPr>
        <p:blipFill>
          <a:blip r:embed="rId3"/>
          <a:stretch>
            <a:fillRect/>
          </a:stretch>
        </p:blipFill>
        <p:spPr>
          <a:xfrm>
            <a:off x="774700" y="3541388"/>
            <a:ext cx="3644900" cy="2687961"/>
          </a:xfrm>
          <a:prstGeom prst="rect">
            <a:avLst/>
          </a:prstGeom>
        </p:spPr>
        <p:style>
          <a:lnRef idx="1">
            <a:schemeClr val="accent4"/>
          </a:lnRef>
          <a:fillRef idx="3">
            <a:schemeClr val="accent4"/>
          </a:fillRef>
          <a:effectRef idx="2">
            <a:schemeClr val="accent4"/>
          </a:effectRef>
          <a:fontRef idx="minor">
            <a:schemeClr val="lt1"/>
          </a:fontRef>
        </p:style>
      </p:pic>
      <p:cxnSp>
        <p:nvCxnSpPr>
          <p:cNvPr id="7" name="Straight Arrow Connector 6">
            <a:extLst>
              <a:ext uri="{FF2B5EF4-FFF2-40B4-BE49-F238E27FC236}">
                <a16:creationId xmlns:a16="http://schemas.microsoft.com/office/drawing/2014/main" id="{E13704CD-9892-EE43-ABF2-F5337F815533}"/>
              </a:ext>
            </a:extLst>
          </p:cNvPr>
          <p:cNvCxnSpPr>
            <a:cxnSpLocks/>
          </p:cNvCxnSpPr>
          <p:nvPr/>
        </p:nvCxnSpPr>
        <p:spPr>
          <a:xfrm flipH="1">
            <a:off x="3657600" y="4351968"/>
            <a:ext cx="1676400" cy="2200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98BC548A-7BC2-8E4A-8BBA-D7C21B46C544}"/>
              </a:ext>
            </a:extLst>
          </p:cNvPr>
          <p:cNvSpPr txBox="1">
            <a:spLocks/>
          </p:cNvSpPr>
          <p:nvPr/>
        </p:nvSpPr>
        <p:spPr>
          <a:xfrm>
            <a:off x="5486400" y="3962400"/>
            <a:ext cx="3276600" cy="1371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b="1" dirty="0"/>
              <a:t>Getting Started</a:t>
            </a:r>
          </a:p>
          <a:p>
            <a:pPr marL="0" indent="0">
              <a:buNone/>
            </a:pPr>
            <a:r>
              <a:rPr lang="en-US" sz="1400" dirty="0"/>
              <a:t>Set up an audience to serve ads to families that visit a page that has information about admissions.</a:t>
            </a:r>
          </a:p>
        </p:txBody>
      </p:sp>
      <p:cxnSp>
        <p:nvCxnSpPr>
          <p:cNvPr id="11" name="Straight Arrow Connector 10">
            <a:extLst>
              <a:ext uri="{FF2B5EF4-FFF2-40B4-BE49-F238E27FC236}">
                <a16:creationId xmlns:a16="http://schemas.microsoft.com/office/drawing/2014/main" id="{6954874C-C0A1-7644-B0DB-29CAD1032CC6}"/>
              </a:ext>
            </a:extLst>
          </p:cNvPr>
          <p:cNvCxnSpPr>
            <a:cxnSpLocks/>
          </p:cNvCxnSpPr>
          <p:nvPr/>
        </p:nvCxnSpPr>
        <p:spPr>
          <a:xfrm flipH="1">
            <a:off x="3886200" y="2315940"/>
            <a:ext cx="157671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445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EE02-B628-F741-A69A-02531868EA4B}"/>
              </a:ext>
            </a:extLst>
          </p:cNvPr>
          <p:cNvSpPr>
            <a:spLocks noGrp="1"/>
          </p:cNvSpPr>
          <p:nvPr>
            <p:ph type="title"/>
          </p:nvPr>
        </p:nvSpPr>
        <p:spPr/>
        <p:txBody>
          <a:bodyPr/>
          <a:lstStyle/>
          <a:p>
            <a:r>
              <a:rPr lang="en-US" dirty="0"/>
              <a:t>Retargeting: Getting Creative</a:t>
            </a:r>
          </a:p>
        </p:txBody>
      </p:sp>
      <p:sp>
        <p:nvSpPr>
          <p:cNvPr id="3" name="Content Placeholder 2">
            <a:extLst>
              <a:ext uri="{FF2B5EF4-FFF2-40B4-BE49-F238E27FC236}">
                <a16:creationId xmlns:a16="http://schemas.microsoft.com/office/drawing/2014/main" id="{6FDEFB4A-FD51-6841-9566-7ABCF131A70F}"/>
              </a:ext>
            </a:extLst>
          </p:cNvPr>
          <p:cNvSpPr>
            <a:spLocks noGrp="1"/>
          </p:cNvSpPr>
          <p:nvPr>
            <p:ph idx="1"/>
          </p:nvPr>
        </p:nvSpPr>
        <p:spPr>
          <a:xfrm>
            <a:off x="533400" y="1524000"/>
            <a:ext cx="8229600" cy="4191000"/>
          </a:xfrm>
        </p:spPr>
        <p:txBody>
          <a:bodyPr>
            <a:normAutofit/>
          </a:bodyPr>
          <a:lstStyle/>
          <a:p>
            <a:pPr marL="0" indent="0">
              <a:buNone/>
            </a:pPr>
            <a:r>
              <a:rPr lang="en-US" dirty="0"/>
              <a:t>Beyond the basics</a:t>
            </a:r>
          </a:p>
          <a:p>
            <a:pPr>
              <a:buFontTx/>
              <a:buChar char="-"/>
            </a:pPr>
            <a:r>
              <a:rPr lang="en-US" sz="1400" dirty="0"/>
              <a:t>Figure out pages on your site that only current families would visit (login portals, information about school closures, etc.) and use that as an exclusion from prospective family marketing</a:t>
            </a:r>
          </a:p>
          <a:p>
            <a:pPr>
              <a:buFontTx/>
              <a:buChar char="-"/>
            </a:pPr>
            <a:endParaRPr lang="en-US" sz="1400" dirty="0"/>
          </a:p>
          <a:p>
            <a:pPr>
              <a:buFontTx/>
              <a:buChar char="-"/>
            </a:pPr>
            <a:r>
              <a:rPr lang="en-US" sz="1400" dirty="0"/>
              <a:t>Define traffic based on which pages they look at. If your site has information about transferring a upper school student, and other page that has information about incoming kindergarten classes, create separate audiences based on “visited web page contains...” for those groups</a:t>
            </a:r>
          </a:p>
          <a:p>
            <a:pPr>
              <a:buFontTx/>
              <a:buChar char="-"/>
            </a:pPr>
            <a:endParaRPr lang="en-US" sz="1400" dirty="0"/>
          </a:p>
          <a:p>
            <a:pPr>
              <a:buFontTx/>
              <a:buChar char="-"/>
            </a:pPr>
            <a:r>
              <a:rPr lang="en-US" sz="1400" dirty="0"/>
              <a:t>Have audiences with different ad bidding based on how long ago they visited pages. For visitors within the last day, increase your pay per click bid so you’re more likely to get in front of them, while visitors who visited 90+ days ago get put into a very low-bid campaign.</a:t>
            </a:r>
          </a:p>
          <a:p>
            <a:pPr>
              <a:buFontTx/>
              <a:buChar char="-"/>
            </a:pPr>
            <a:endParaRPr lang="en-US" sz="1400" dirty="0"/>
          </a:p>
          <a:p>
            <a:pPr>
              <a:buFontTx/>
              <a:buChar char="-"/>
            </a:pPr>
            <a:r>
              <a:rPr lang="en-US" sz="1400" dirty="0"/>
              <a:t>Use Google Analytics (or any other web analytics platform) to look at the various journeys of visitors to your site. See if you can figure out who they are, and the best content they might be interested in. Set up retargeting campaigns to connect with them.</a:t>
            </a:r>
          </a:p>
          <a:p>
            <a:pPr marL="0" indent="0">
              <a:buNone/>
            </a:pPr>
            <a:endParaRPr lang="en-US" sz="2000" dirty="0"/>
          </a:p>
        </p:txBody>
      </p:sp>
    </p:spTree>
    <p:extLst>
      <p:ext uri="{BB962C8B-B14F-4D97-AF65-F5344CB8AC3E}">
        <p14:creationId xmlns:p14="http://schemas.microsoft.com/office/powerpoint/2010/main" val="1060066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0780-A6B6-434E-B2E0-5C7FDFDDAA24}"/>
              </a:ext>
            </a:extLst>
          </p:cNvPr>
          <p:cNvSpPr>
            <a:spLocks noGrp="1"/>
          </p:cNvSpPr>
          <p:nvPr>
            <p:ph type="title"/>
          </p:nvPr>
        </p:nvSpPr>
        <p:spPr/>
        <p:txBody>
          <a:bodyPr/>
          <a:lstStyle/>
          <a:p>
            <a:r>
              <a:rPr lang="en-US" dirty="0"/>
              <a:t>Ad Set: Placement</a:t>
            </a:r>
          </a:p>
        </p:txBody>
      </p:sp>
      <p:sp>
        <p:nvSpPr>
          <p:cNvPr id="3" name="Content Placeholder 2">
            <a:extLst>
              <a:ext uri="{FF2B5EF4-FFF2-40B4-BE49-F238E27FC236}">
                <a16:creationId xmlns:a16="http://schemas.microsoft.com/office/drawing/2014/main" id="{7A3D141B-2C26-4E4C-963F-F868F52B7FEE}"/>
              </a:ext>
            </a:extLst>
          </p:cNvPr>
          <p:cNvSpPr>
            <a:spLocks noGrp="1"/>
          </p:cNvSpPr>
          <p:nvPr>
            <p:ph idx="1"/>
          </p:nvPr>
        </p:nvSpPr>
        <p:spPr>
          <a:xfrm>
            <a:off x="457200" y="4254500"/>
            <a:ext cx="8500641" cy="1833529"/>
          </a:xfrm>
        </p:spPr>
        <p:txBody>
          <a:bodyPr>
            <a:normAutofit/>
          </a:bodyPr>
          <a:lstStyle/>
          <a:p>
            <a:pPr marL="0" indent="0">
              <a:buNone/>
            </a:pPr>
            <a:r>
              <a:rPr lang="en-US" dirty="0"/>
              <a:t>Generally, it’s not a good idea to use automatic placement, but instead use the option for manual placement. Facebook uses the “automatic” placement to fill ad slots that don’t perform as well.</a:t>
            </a:r>
          </a:p>
        </p:txBody>
      </p:sp>
      <p:sp>
        <p:nvSpPr>
          <p:cNvPr id="4" name="TextBox 3">
            <a:extLst>
              <a:ext uri="{FF2B5EF4-FFF2-40B4-BE49-F238E27FC236}">
                <a16:creationId xmlns:a16="http://schemas.microsoft.com/office/drawing/2014/main" id="{CDA1BADE-E44A-8F4B-AFBC-182113F6E515}"/>
              </a:ext>
            </a:extLst>
          </p:cNvPr>
          <p:cNvSpPr txBox="1"/>
          <p:nvPr/>
        </p:nvSpPr>
        <p:spPr>
          <a:xfrm>
            <a:off x="3229337" y="3321934"/>
            <a:ext cx="184731" cy="369332"/>
          </a:xfrm>
          <a:prstGeom prst="rect">
            <a:avLst/>
          </a:prstGeom>
          <a:noFill/>
        </p:spPr>
        <p:txBody>
          <a:bodyPr wrap="none" rtlCol="0">
            <a:spAutoFit/>
          </a:bodyPr>
          <a:lstStyle/>
          <a:p>
            <a:endParaRPr lang="en-US"/>
          </a:p>
        </p:txBody>
      </p:sp>
      <p:pic>
        <p:nvPicPr>
          <p:cNvPr id="6" name="Picture 5">
            <a:extLst>
              <a:ext uri="{FF2B5EF4-FFF2-40B4-BE49-F238E27FC236}">
                <a16:creationId xmlns:a16="http://schemas.microsoft.com/office/drawing/2014/main" id="{23CD5A79-78EE-2444-BCD4-E871BAC3D5C9}"/>
              </a:ext>
            </a:extLst>
          </p:cNvPr>
          <p:cNvPicPr>
            <a:picLocks noChangeAspect="1"/>
          </p:cNvPicPr>
          <p:nvPr/>
        </p:nvPicPr>
        <p:blipFill>
          <a:blip r:embed="rId2"/>
          <a:stretch>
            <a:fillRect/>
          </a:stretch>
        </p:blipFill>
        <p:spPr>
          <a:xfrm>
            <a:off x="1524000" y="1494099"/>
            <a:ext cx="6096000" cy="2518396"/>
          </a:xfrm>
          <a:prstGeom prst="rect">
            <a:avLst/>
          </a:prstGeom>
        </p:spPr>
        <p:style>
          <a:lnRef idx="1">
            <a:schemeClr val="accent4"/>
          </a:lnRef>
          <a:fillRef idx="3">
            <a:schemeClr val="accent4"/>
          </a:fillRef>
          <a:effectRef idx="2">
            <a:schemeClr val="accent4"/>
          </a:effectRef>
          <a:fontRef idx="minor">
            <a:schemeClr val="lt1"/>
          </a:fontRef>
        </p:style>
      </p:pic>
    </p:spTree>
    <p:extLst>
      <p:ext uri="{BB962C8B-B14F-4D97-AF65-F5344CB8AC3E}">
        <p14:creationId xmlns:p14="http://schemas.microsoft.com/office/powerpoint/2010/main" val="327097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B5484F-32AC-4A42-B39B-E2C507EC16EF}"/>
              </a:ext>
            </a:extLst>
          </p:cNvPr>
          <p:cNvSpPr/>
          <p:nvPr/>
        </p:nvSpPr>
        <p:spPr>
          <a:xfrm>
            <a:off x="469738" y="1524000"/>
            <a:ext cx="3894881" cy="396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3FFAF-2A1C-CC46-A266-6E2C9902ED66}"/>
              </a:ext>
            </a:extLst>
          </p:cNvPr>
          <p:cNvSpPr>
            <a:spLocks noGrp="1"/>
          </p:cNvSpPr>
          <p:nvPr>
            <p:ph type="title"/>
          </p:nvPr>
        </p:nvSpPr>
        <p:spPr/>
        <p:txBody>
          <a:bodyPr/>
          <a:lstStyle/>
          <a:p>
            <a:r>
              <a:rPr lang="en-US" dirty="0"/>
              <a:t>Two main types of PPC*</a:t>
            </a:r>
          </a:p>
        </p:txBody>
      </p:sp>
      <p:sp>
        <p:nvSpPr>
          <p:cNvPr id="3" name="Content Placeholder 2">
            <a:extLst>
              <a:ext uri="{FF2B5EF4-FFF2-40B4-BE49-F238E27FC236}">
                <a16:creationId xmlns:a16="http://schemas.microsoft.com/office/drawing/2014/main" id="{AE6D5F97-1BDE-3B46-B0DC-C4685FD410AD}"/>
              </a:ext>
            </a:extLst>
          </p:cNvPr>
          <p:cNvSpPr>
            <a:spLocks noGrp="1"/>
          </p:cNvSpPr>
          <p:nvPr>
            <p:ph idx="1"/>
          </p:nvPr>
        </p:nvSpPr>
        <p:spPr>
          <a:xfrm>
            <a:off x="457200" y="1524000"/>
            <a:ext cx="3871732" cy="4876800"/>
          </a:xfrm>
        </p:spPr>
        <p:txBody>
          <a:bodyPr>
            <a:normAutofit/>
          </a:bodyPr>
          <a:lstStyle/>
          <a:p>
            <a:pPr marL="0" indent="0">
              <a:buNone/>
            </a:pPr>
            <a:r>
              <a:rPr lang="en-US" sz="2000" dirty="0">
                <a:solidFill>
                  <a:schemeClr val="bg1"/>
                </a:solidFill>
              </a:rPr>
              <a:t>Remarketing</a:t>
            </a:r>
          </a:p>
        </p:txBody>
      </p:sp>
      <p:sp>
        <p:nvSpPr>
          <p:cNvPr id="7" name="Rectangle 6">
            <a:extLst>
              <a:ext uri="{FF2B5EF4-FFF2-40B4-BE49-F238E27FC236}">
                <a16:creationId xmlns:a16="http://schemas.microsoft.com/office/drawing/2014/main" id="{6D4E67C0-6219-4B4A-9BF7-AE0B718EA682}"/>
              </a:ext>
            </a:extLst>
          </p:cNvPr>
          <p:cNvSpPr/>
          <p:nvPr/>
        </p:nvSpPr>
        <p:spPr>
          <a:xfrm>
            <a:off x="469739" y="1920869"/>
            <a:ext cx="3894881" cy="4327531"/>
          </a:xfrm>
          <a:prstGeom prst="rect">
            <a:avLst/>
          </a:prstGeom>
          <a:solidFill>
            <a:srgbClr val="61778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US" dirty="0">
                <a:solidFill>
                  <a:schemeClr val="tx1"/>
                </a:solidFill>
              </a:rPr>
              <a:t>Advertise to prospective families who have already visited your school’s site</a:t>
            </a:r>
          </a:p>
          <a:p>
            <a:pPr marL="285750" indent="-285750">
              <a:buFontTx/>
              <a:buChar char="-"/>
            </a:pPr>
            <a:endParaRPr lang="en-US" dirty="0">
              <a:solidFill>
                <a:schemeClr val="tx1"/>
              </a:solidFill>
            </a:endParaRPr>
          </a:p>
          <a:p>
            <a:pPr marL="285750" indent="-285750">
              <a:buFontTx/>
              <a:buChar char="-"/>
            </a:pPr>
            <a:r>
              <a:rPr lang="en-US" dirty="0">
                <a:solidFill>
                  <a:schemeClr val="tx1"/>
                </a:solidFill>
              </a:rPr>
              <a:t>Set up different ad campaigns based on what pages they’ve visited</a:t>
            </a:r>
          </a:p>
          <a:p>
            <a:pPr marL="285750" indent="-285750">
              <a:buFontTx/>
              <a:buChar char="-"/>
            </a:pPr>
            <a:endParaRPr lang="en-US" dirty="0">
              <a:solidFill>
                <a:schemeClr val="tx1"/>
              </a:solidFill>
            </a:endParaRPr>
          </a:p>
          <a:p>
            <a:pPr marL="285750" indent="-285750">
              <a:buFontTx/>
              <a:buChar char="-"/>
            </a:pPr>
            <a:r>
              <a:rPr lang="en-US" dirty="0">
                <a:solidFill>
                  <a:schemeClr val="tx1"/>
                </a:solidFill>
              </a:rPr>
              <a:t>Tricky to not over-advertise to existing families</a:t>
            </a:r>
          </a:p>
          <a:p>
            <a:pPr marL="285750" indent="-285750">
              <a:buFontTx/>
              <a:buChar char="-"/>
            </a:pPr>
            <a:endParaRPr lang="en-US" dirty="0"/>
          </a:p>
        </p:txBody>
      </p:sp>
      <p:sp>
        <p:nvSpPr>
          <p:cNvPr id="10" name="Rectangle 9">
            <a:extLst>
              <a:ext uri="{FF2B5EF4-FFF2-40B4-BE49-F238E27FC236}">
                <a16:creationId xmlns:a16="http://schemas.microsoft.com/office/drawing/2014/main" id="{A06E96D3-80C5-4541-BAED-B26120430ACE}"/>
              </a:ext>
            </a:extLst>
          </p:cNvPr>
          <p:cNvSpPr/>
          <p:nvPr/>
        </p:nvSpPr>
        <p:spPr>
          <a:xfrm>
            <a:off x="4581643" y="1524000"/>
            <a:ext cx="3894881" cy="396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93947F7A-3CFC-5540-8C3D-FF7B533763D6}"/>
              </a:ext>
            </a:extLst>
          </p:cNvPr>
          <p:cNvSpPr txBox="1">
            <a:spLocks/>
          </p:cNvSpPr>
          <p:nvPr/>
        </p:nvSpPr>
        <p:spPr>
          <a:xfrm>
            <a:off x="4569105" y="1524000"/>
            <a:ext cx="3871732"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dirty="0">
                <a:solidFill>
                  <a:schemeClr val="bg1"/>
                </a:solidFill>
              </a:rPr>
              <a:t>Targeted</a:t>
            </a:r>
          </a:p>
        </p:txBody>
      </p:sp>
      <p:sp>
        <p:nvSpPr>
          <p:cNvPr id="12" name="Rectangle 11">
            <a:extLst>
              <a:ext uri="{FF2B5EF4-FFF2-40B4-BE49-F238E27FC236}">
                <a16:creationId xmlns:a16="http://schemas.microsoft.com/office/drawing/2014/main" id="{3C1EABC4-30D4-3642-998F-C7FEB3A836E5}"/>
              </a:ext>
            </a:extLst>
          </p:cNvPr>
          <p:cNvSpPr/>
          <p:nvPr/>
        </p:nvSpPr>
        <p:spPr>
          <a:xfrm>
            <a:off x="4581644" y="1920869"/>
            <a:ext cx="3894881" cy="4327531"/>
          </a:xfrm>
          <a:prstGeom prst="rect">
            <a:avLst/>
          </a:prstGeom>
          <a:solidFill>
            <a:srgbClr val="61778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en-US" dirty="0">
                <a:solidFill>
                  <a:schemeClr val="tx1"/>
                </a:solidFill>
              </a:rPr>
              <a:t>Send ads to prospective families based on demographic markers, or behavioral markers.</a:t>
            </a:r>
          </a:p>
          <a:p>
            <a:pPr marL="285750" indent="-285750">
              <a:buFontTx/>
              <a:buChar char="-"/>
            </a:pPr>
            <a:endParaRPr lang="en-US" dirty="0">
              <a:solidFill>
                <a:schemeClr val="tx1"/>
              </a:solidFill>
            </a:endParaRPr>
          </a:p>
          <a:p>
            <a:pPr marL="285750" indent="-285750">
              <a:buFontTx/>
              <a:buChar char="-"/>
            </a:pPr>
            <a:r>
              <a:rPr lang="en-US" dirty="0">
                <a:solidFill>
                  <a:schemeClr val="tx1"/>
                </a:solidFill>
              </a:rPr>
              <a:t>Relies on a 3</a:t>
            </a:r>
            <a:r>
              <a:rPr lang="en-US" baseline="30000" dirty="0">
                <a:solidFill>
                  <a:schemeClr val="tx1"/>
                </a:solidFill>
              </a:rPr>
              <a:t>rd</a:t>
            </a:r>
            <a:r>
              <a:rPr lang="en-US" dirty="0">
                <a:solidFill>
                  <a:schemeClr val="tx1"/>
                </a:solidFill>
              </a:rPr>
              <a:t> party that tracks a variety of data points for advertising</a:t>
            </a:r>
          </a:p>
          <a:p>
            <a:pPr marL="285750" indent="-285750">
              <a:buFontTx/>
              <a:buChar char="-"/>
            </a:pPr>
            <a:endParaRPr lang="en-US" dirty="0">
              <a:solidFill>
                <a:schemeClr val="tx1"/>
              </a:solidFill>
            </a:endParaRPr>
          </a:p>
          <a:p>
            <a:pPr marL="285750" indent="-285750">
              <a:buFontTx/>
              <a:buChar char="-"/>
            </a:pPr>
            <a:r>
              <a:rPr lang="en-US" dirty="0">
                <a:solidFill>
                  <a:schemeClr val="tx1"/>
                </a:solidFill>
              </a:rPr>
              <a:t>Best for educating people who have never heard of your school</a:t>
            </a:r>
          </a:p>
        </p:txBody>
      </p:sp>
      <p:sp>
        <p:nvSpPr>
          <p:cNvPr id="4" name="TextBox 3">
            <a:extLst>
              <a:ext uri="{FF2B5EF4-FFF2-40B4-BE49-F238E27FC236}">
                <a16:creationId xmlns:a16="http://schemas.microsoft.com/office/drawing/2014/main" id="{8723BD24-D54C-F84F-BAA5-0C17E150E2B5}"/>
              </a:ext>
            </a:extLst>
          </p:cNvPr>
          <p:cNvSpPr txBox="1"/>
          <p:nvPr/>
        </p:nvSpPr>
        <p:spPr>
          <a:xfrm>
            <a:off x="609600" y="6553200"/>
            <a:ext cx="6553200" cy="307777"/>
          </a:xfrm>
          <a:prstGeom prst="rect">
            <a:avLst/>
          </a:prstGeom>
          <a:noFill/>
        </p:spPr>
        <p:txBody>
          <a:bodyPr wrap="square" rtlCol="0">
            <a:spAutoFit/>
          </a:bodyPr>
          <a:lstStyle/>
          <a:p>
            <a:r>
              <a:rPr lang="en-US" sz="1400" i="1" dirty="0"/>
              <a:t>*There are some other types; but we’ll leave those for another time…</a:t>
            </a:r>
          </a:p>
        </p:txBody>
      </p:sp>
    </p:spTree>
    <p:extLst>
      <p:ext uri="{BB962C8B-B14F-4D97-AF65-F5344CB8AC3E}">
        <p14:creationId xmlns:p14="http://schemas.microsoft.com/office/powerpoint/2010/main" val="2797723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0780-A6B6-434E-B2E0-5C7FDFDDAA24}"/>
              </a:ext>
            </a:extLst>
          </p:cNvPr>
          <p:cNvSpPr>
            <a:spLocks noGrp="1"/>
          </p:cNvSpPr>
          <p:nvPr>
            <p:ph type="title"/>
          </p:nvPr>
        </p:nvSpPr>
        <p:spPr/>
        <p:txBody>
          <a:bodyPr/>
          <a:lstStyle/>
          <a:p>
            <a:r>
              <a:rPr lang="en-US" dirty="0"/>
              <a:t>Ad Set: Placement</a:t>
            </a:r>
          </a:p>
        </p:txBody>
      </p:sp>
      <p:sp>
        <p:nvSpPr>
          <p:cNvPr id="3" name="Content Placeholder 2">
            <a:extLst>
              <a:ext uri="{FF2B5EF4-FFF2-40B4-BE49-F238E27FC236}">
                <a16:creationId xmlns:a16="http://schemas.microsoft.com/office/drawing/2014/main" id="{7A3D141B-2C26-4E4C-963F-F868F52B7FEE}"/>
              </a:ext>
            </a:extLst>
          </p:cNvPr>
          <p:cNvSpPr>
            <a:spLocks noGrp="1"/>
          </p:cNvSpPr>
          <p:nvPr>
            <p:ph idx="1"/>
          </p:nvPr>
        </p:nvSpPr>
        <p:spPr>
          <a:xfrm>
            <a:off x="4584539" y="1676400"/>
            <a:ext cx="4102261" cy="5029200"/>
          </a:xfrm>
        </p:spPr>
        <p:txBody>
          <a:bodyPr>
            <a:normAutofit fontScale="92500" lnSpcReduction="20000"/>
          </a:bodyPr>
          <a:lstStyle/>
          <a:p>
            <a:pPr marL="0" indent="0">
              <a:buNone/>
            </a:pPr>
            <a:r>
              <a:rPr lang="en-US" dirty="0"/>
              <a:t>You can spend some time testing different placement options (and if you find cool results, let me know!)</a:t>
            </a:r>
            <a:br>
              <a:rPr lang="en-US" dirty="0"/>
            </a:br>
            <a:endParaRPr lang="en-US" dirty="0"/>
          </a:p>
          <a:p>
            <a:pPr marL="0" indent="0">
              <a:buNone/>
            </a:pPr>
            <a:r>
              <a:rPr lang="en-US" dirty="0"/>
              <a:t>Overall, I’ve found the News Feed and the Right Column to be my favorites. The right column is one of the smaller ad slots, but it generally performs the best.</a:t>
            </a:r>
          </a:p>
          <a:p>
            <a:pPr marL="0" indent="0">
              <a:buNone/>
            </a:pPr>
            <a:endParaRPr lang="en-US" dirty="0"/>
          </a:p>
          <a:p>
            <a:pPr marL="0" indent="0">
              <a:buNone/>
            </a:pPr>
            <a:r>
              <a:rPr lang="en-US" dirty="0"/>
              <a:t>Test, try our different things, but be aware the more off-beat delivery methods tends to not do as well, from what I’ve seen.</a:t>
            </a:r>
          </a:p>
        </p:txBody>
      </p:sp>
      <p:sp>
        <p:nvSpPr>
          <p:cNvPr id="4" name="TextBox 3">
            <a:extLst>
              <a:ext uri="{FF2B5EF4-FFF2-40B4-BE49-F238E27FC236}">
                <a16:creationId xmlns:a16="http://schemas.microsoft.com/office/drawing/2014/main" id="{CDA1BADE-E44A-8F4B-AFBC-182113F6E515}"/>
              </a:ext>
            </a:extLst>
          </p:cNvPr>
          <p:cNvSpPr txBox="1"/>
          <p:nvPr/>
        </p:nvSpPr>
        <p:spPr>
          <a:xfrm>
            <a:off x="3229337" y="3321934"/>
            <a:ext cx="184731"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4C34B696-23DB-5D45-907F-D2E75E8EE5A6}"/>
              </a:ext>
            </a:extLst>
          </p:cNvPr>
          <p:cNvPicPr>
            <a:picLocks noChangeAspect="1"/>
          </p:cNvPicPr>
          <p:nvPr/>
        </p:nvPicPr>
        <p:blipFill>
          <a:blip r:embed="rId2"/>
          <a:stretch>
            <a:fillRect/>
          </a:stretch>
        </p:blipFill>
        <p:spPr>
          <a:xfrm>
            <a:off x="457200" y="1524000"/>
            <a:ext cx="3601656" cy="4991769"/>
          </a:xfrm>
          <a:prstGeom prst="rect">
            <a:avLst/>
          </a:prstGeom>
        </p:spPr>
        <p:style>
          <a:lnRef idx="1">
            <a:schemeClr val="accent4"/>
          </a:lnRef>
          <a:fillRef idx="3">
            <a:schemeClr val="accent4"/>
          </a:fillRef>
          <a:effectRef idx="2">
            <a:schemeClr val="accent4"/>
          </a:effectRef>
          <a:fontRef idx="minor">
            <a:schemeClr val="lt1"/>
          </a:fontRef>
        </p:style>
      </p:pic>
    </p:spTree>
    <p:extLst>
      <p:ext uri="{BB962C8B-B14F-4D97-AF65-F5344CB8AC3E}">
        <p14:creationId xmlns:p14="http://schemas.microsoft.com/office/powerpoint/2010/main" val="1669760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0780-A6B6-434E-B2E0-5C7FDFDDAA24}"/>
              </a:ext>
            </a:extLst>
          </p:cNvPr>
          <p:cNvSpPr>
            <a:spLocks noGrp="1"/>
          </p:cNvSpPr>
          <p:nvPr>
            <p:ph type="title"/>
          </p:nvPr>
        </p:nvSpPr>
        <p:spPr/>
        <p:txBody>
          <a:bodyPr/>
          <a:lstStyle/>
          <a:p>
            <a:r>
              <a:rPr lang="en-US" dirty="0"/>
              <a:t>Ad Set: Budget &amp; Scheduling</a:t>
            </a:r>
          </a:p>
        </p:txBody>
      </p:sp>
      <p:sp>
        <p:nvSpPr>
          <p:cNvPr id="3" name="Content Placeholder 2">
            <a:extLst>
              <a:ext uri="{FF2B5EF4-FFF2-40B4-BE49-F238E27FC236}">
                <a16:creationId xmlns:a16="http://schemas.microsoft.com/office/drawing/2014/main" id="{7A3D141B-2C26-4E4C-963F-F868F52B7FEE}"/>
              </a:ext>
            </a:extLst>
          </p:cNvPr>
          <p:cNvSpPr>
            <a:spLocks noGrp="1"/>
          </p:cNvSpPr>
          <p:nvPr>
            <p:ph idx="1"/>
          </p:nvPr>
        </p:nvSpPr>
        <p:spPr>
          <a:xfrm>
            <a:off x="4584539" y="1676400"/>
            <a:ext cx="4102261" cy="5029200"/>
          </a:xfrm>
        </p:spPr>
        <p:txBody>
          <a:bodyPr>
            <a:normAutofit fontScale="77500" lnSpcReduction="20000"/>
          </a:bodyPr>
          <a:lstStyle/>
          <a:p>
            <a:pPr marL="0" indent="0">
              <a:buNone/>
            </a:pPr>
            <a:r>
              <a:rPr lang="en-US" b="1" dirty="0"/>
              <a:t>Generally lifetime budgets are a better way to budget.</a:t>
            </a:r>
          </a:p>
          <a:p>
            <a:pPr marL="0" indent="0">
              <a:buNone/>
            </a:pPr>
            <a:endParaRPr lang="en-US" dirty="0"/>
          </a:p>
          <a:p>
            <a:pPr marL="0" indent="0">
              <a:buNone/>
            </a:pPr>
            <a:r>
              <a:rPr lang="en-US" dirty="0"/>
              <a:t>It has the added benefit of unlocking ad scheduling.</a:t>
            </a:r>
          </a:p>
          <a:p>
            <a:pPr marL="0" indent="0">
              <a:buNone/>
            </a:pPr>
            <a:endParaRPr lang="en-US" dirty="0"/>
          </a:p>
          <a:p>
            <a:pPr marL="0" indent="0">
              <a:buNone/>
            </a:pPr>
            <a:r>
              <a:rPr lang="en-US" dirty="0"/>
              <a:t>Consider using ad-scheduling that differs by gender if you find that your demographics target stay at home mothers. Have ad sets that include male targeting to run only in the evenings, while female targeted ads can run all day.</a:t>
            </a:r>
            <a:br>
              <a:rPr lang="en-US" dirty="0"/>
            </a:br>
            <a:br>
              <a:rPr lang="en-US" dirty="0"/>
            </a:br>
            <a:r>
              <a:rPr lang="en-US" dirty="0"/>
              <a:t>With careful targeting, you can fairly effectively split out the stay-at-home moms from the working mothers into two different audiences, and then set scheduling accordingly.</a:t>
            </a:r>
          </a:p>
        </p:txBody>
      </p:sp>
      <p:sp>
        <p:nvSpPr>
          <p:cNvPr id="4" name="TextBox 3">
            <a:extLst>
              <a:ext uri="{FF2B5EF4-FFF2-40B4-BE49-F238E27FC236}">
                <a16:creationId xmlns:a16="http://schemas.microsoft.com/office/drawing/2014/main" id="{CDA1BADE-E44A-8F4B-AFBC-182113F6E515}"/>
              </a:ext>
            </a:extLst>
          </p:cNvPr>
          <p:cNvSpPr txBox="1"/>
          <p:nvPr/>
        </p:nvSpPr>
        <p:spPr>
          <a:xfrm>
            <a:off x="3229337" y="3321934"/>
            <a:ext cx="184731" cy="369332"/>
          </a:xfrm>
          <a:prstGeom prst="rect">
            <a:avLst/>
          </a:prstGeom>
          <a:noFill/>
        </p:spPr>
        <p:txBody>
          <a:bodyPr wrap="none" rtlCol="0">
            <a:spAutoFit/>
          </a:bodyPr>
          <a:lstStyle/>
          <a:p>
            <a:endParaRPr lang="en-US"/>
          </a:p>
        </p:txBody>
      </p:sp>
      <p:pic>
        <p:nvPicPr>
          <p:cNvPr id="6" name="Picture 5">
            <a:extLst>
              <a:ext uri="{FF2B5EF4-FFF2-40B4-BE49-F238E27FC236}">
                <a16:creationId xmlns:a16="http://schemas.microsoft.com/office/drawing/2014/main" id="{32D7DF88-2A75-F54F-9E26-D8FAA414629E}"/>
              </a:ext>
            </a:extLst>
          </p:cNvPr>
          <p:cNvPicPr>
            <a:picLocks noChangeAspect="1"/>
          </p:cNvPicPr>
          <p:nvPr/>
        </p:nvPicPr>
        <p:blipFill>
          <a:blip r:embed="rId2"/>
          <a:stretch>
            <a:fillRect/>
          </a:stretch>
        </p:blipFill>
        <p:spPr>
          <a:xfrm>
            <a:off x="457200" y="1596342"/>
            <a:ext cx="3508064" cy="4953000"/>
          </a:xfrm>
          <a:prstGeom prst="rect">
            <a:avLst/>
          </a:prstGeom>
        </p:spPr>
        <p:style>
          <a:lnRef idx="1">
            <a:schemeClr val="accent4"/>
          </a:lnRef>
          <a:fillRef idx="3">
            <a:schemeClr val="accent4"/>
          </a:fillRef>
          <a:effectRef idx="2">
            <a:schemeClr val="accent4"/>
          </a:effectRef>
          <a:fontRef idx="minor">
            <a:schemeClr val="lt1"/>
          </a:fontRef>
        </p:style>
      </p:pic>
    </p:spTree>
    <p:extLst>
      <p:ext uri="{BB962C8B-B14F-4D97-AF65-F5344CB8AC3E}">
        <p14:creationId xmlns:p14="http://schemas.microsoft.com/office/powerpoint/2010/main" val="852768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EE02-B628-F741-A69A-02531868EA4B}"/>
              </a:ext>
            </a:extLst>
          </p:cNvPr>
          <p:cNvSpPr>
            <a:spLocks noGrp="1"/>
          </p:cNvSpPr>
          <p:nvPr>
            <p:ph type="title"/>
          </p:nvPr>
        </p:nvSpPr>
        <p:spPr/>
        <p:txBody>
          <a:bodyPr/>
          <a:lstStyle/>
          <a:p>
            <a:r>
              <a:rPr lang="en-US" dirty="0"/>
              <a:t>Ad: Options and best practices</a:t>
            </a:r>
          </a:p>
        </p:txBody>
      </p:sp>
      <p:sp>
        <p:nvSpPr>
          <p:cNvPr id="3" name="Content Placeholder 2">
            <a:extLst>
              <a:ext uri="{FF2B5EF4-FFF2-40B4-BE49-F238E27FC236}">
                <a16:creationId xmlns:a16="http://schemas.microsoft.com/office/drawing/2014/main" id="{6FDEFB4A-FD51-6841-9566-7ABCF131A70F}"/>
              </a:ext>
            </a:extLst>
          </p:cNvPr>
          <p:cNvSpPr>
            <a:spLocks noGrp="1"/>
          </p:cNvSpPr>
          <p:nvPr>
            <p:ph idx="1"/>
          </p:nvPr>
        </p:nvSpPr>
        <p:spPr>
          <a:xfrm>
            <a:off x="5562600" y="1600200"/>
            <a:ext cx="3124200" cy="4876800"/>
          </a:xfrm>
        </p:spPr>
        <p:txBody>
          <a:bodyPr/>
          <a:lstStyle/>
          <a:p>
            <a:pPr marL="0" indent="0">
              <a:buNone/>
            </a:pPr>
            <a:r>
              <a:rPr lang="en-US" dirty="0"/>
              <a:t>Once the ad set is made, you’ll need to create ads in the set.</a:t>
            </a:r>
          </a:p>
          <a:p>
            <a:pPr marL="0" indent="0">
              <a:buNone/>
            </a:pPr>
            <a:r>
              <a:rPr lang="en-US" dirty="0"/>
              <a:t>Facebook will dynamically serve up the better performing ads in the ad set. The more options you give it, the better.</a:t>
            </a:r>
          </a:p>
          <a:p>
            <a:pPr marL="0" indent="0">
              <a:buNone/>
            </a:pPr>
            <a:r>
              <a:rPr lang="en-US" dirty="0"/>
              <a:t>Each ad set should probably have 5-15 ads in the set.</a:t>
            </a:r>
          </a:p>
        </p:txBody>
      </p:sp>
      <p:pic>
        <p:nvPicPr>
          <p:cNvPr id="5" name="Picture 4">
            <a:extLst>
              <a:ext uri="{FF2B5EF4-FFF2-40B4-BE49-F238E27FC236}">
                <a16:creationId xmlns:a16="http://schemas.microsoft.com/office/drawing/2014/main" id="{8164A64D-4406-C74B-929D-DEC5ECA4099D}"/>
              </a:ext>
            </a:extLst>
          </p:cNvPr>
          <p:cNvPicPr>
            <a:picLocks noChangeAspect="1"/>
          </p:cNvPicPr>
          <p:nvPr/>
        </p:nvPicPr>
        <p:blipFill>
          <a:blip r:embed="rId2"/>
          <a:stretch>
            <a:fillRect/>
          </a:stretch>
        </p:blipFill>
        <p:spPr>
          <a:xfrm>
            <a:off x="152400" y="1790700"/>
            <a:ext cx="5152066" cy="4495800"/>
          </a:xfrm>
          <a:prstGeom prst="rect">
            <a:avLst/>
          </a:prstGeom>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3205435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EE02-B628-F741-A69A-02531868EA4B}"/>
              </a:ext>
            </a:extLst>
          </p:cNvPr>
          <p:cNvSpPr>
            <a:spLocks noGrp="1"/>
          </p:cNvSpPr>
          <p:nvPr>
            <p:ph type="title"/>
          </p:nvPr>
        </p:nvSpPr>
        <p:spPr/>
        <p:txBody>
          <a:bodyPr/>
          <a:lstStyle/>
          <a:p>
            <a:r>
              <a:rPr lang="en-US" dirty="0"/>
              <a:t>Ad: Options and best practices</a:t>
            </a:r>
          </a:p>
        </p:txBody>
      </p:sp>
      <p:sp>
        <p:nvSpPr>
          <p:cNvPr id="3" name="Content Placeholder 2">
            <a:extLst>
              <a:ext uri="{FF2B5EF4-FFF2-40B4-BE49-F238E27FC236}">
                <a16:creationId xmlns:a16="http://schemas.microsoft.com/office/drawing/2014/main" id="{6FDEFB4A-FD51-6841-9566-7ABCF131A70F}"/>
              </a:ext>
            </a:extLst>
          </p:cNvPr>
          <p:cNvSpPr>
            <a:spLocks noGrp="1"/>
          </p:cNvSpPr>
          <p:nvPr>
            <p:ph idx="1"/>
          </p:nvPr>
        </p:nvSpPr>
        <p:spPr>
          <a:xfrm>
            <a:off x="685800" y="1600200"/>
            <a:ext cx="8001000" cy="4876800"/>
          </a:xfrm>
        </p:spPr>
        <p:txBody>
          <a:bodyPr/>
          <a:lstStyle/>
          <a:p>
            <a:pPr marL="0" indent="0">
              <a:buNone/>
            </a:pPr>
            <a:r>
              <a:rPr lang="en-US" dirty="0"/>
              <a:t>There isn’t a right or wrong way to do ads. Because of the dynamic serving, more is better than less.</a:t>
            </a:r>
          </a:p>
          <a:p>
            <a:pPr marL="0" indent="0">
              <a:buNone/>
            </a:pPr>
            <a:r>
              <a:rPr lang="en-US" dirty="0"/>
              <a:t>Consider trying some of each format and see what works best.</a:t>
            </a:r>
          </a:p>
          <a:p>
            <a:pPr marL="0" indent="0">
              <a:buNone/>
            </a:pPr>
            <a:r>
              <a:rPr lang="en-US" dirty="0"/>
              <a:t>Video ads are also really strong. You don’t need a highly-produced video to have them be compelling; generally “authentic” does just as well as highly produced (and sometimes even better.</a:t>
            </a:r>
          </a:p>
          <a:p>
            <a:pPr marL="0" indent="0">
              <a:buNone/>
            </a:pPr>
            <a:r>
              <a:rPr lang="en-US" dirty="0"/>
              <a:t>There are lots of guides available for making good ads, spend some time on Google for ideas!</a:t>
            </a:r>
          </a:p>
        </p:txBody>
      </p:sp>
    </p:spTree>
    <p:extLst>
      <p:ext uri="{BB962C8B-B14F-4D97-AF65-F5344CB8AC3E}">
        <p14:creationId xmlns:p14="http://schemas.microsoft.com/office/powerpoint/2010/main" val="3568771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EE02-B628-F741-A69A-02531868EA4B}"/>
              </a:ext>
            </a:extLst>
          </p:cNvPr>
          <p:cNvSpPr>
            <a:spLocks noGrp="1"/>
          </p:cNvSpPr>
          <p:nvPr>
            <p:ph type="title"/>
          </p:nvPr>
        </p:nvSpPr>
        <p:spPr/>
        <p:txBody>
          <a:bodyPr/>
          <a:lstStyle/>
          <a:p>
            <a:r>
              <a:rPr lang="en-US" dirty="0"/>
              <a:t>Ad: Options and best practices</a:t>
            </a:r>
          </a:p>
        </p:txBody>
      </p:sp>
      <p:sp>
        <p:nvSpPr>
          <p:cNvPr id="3" name="Content Placeholder 2">
            <a:extLst>
              <a:ext uri="{FF2B5EF4-FFF2-40B4-BE49-F238E27FC236}">
                <a16:creationId xmlns:a16="http://schemas.microsoft.com/office/drawing/2014/main" id="{6FDEFB4A-FD51-6841-9566-7ABCF131A70F}"/>
              </a:ext>
            </a:extLst>
          </p:cNvPr>
          <p:cNvSpPr>
            <a:spLocks noGrp="1"/>
          </p:cNvSpPr>
          <p:nvPr>
            <p:ph idx="1"/>
          </p:nvPr>
        </p:nvSpPr>
        <p:spPr>
          <a:xfrm>
            <a:off x="4800600" y="1600200"/>
            <a:ext cx="3886200" cy="4876800"/>
          </a:xfrm>
        </p:spPr>
        <p:txBody>
          <a:bodyPr>
            <a:normAutofit/>
          </a:bodyPr>
          <a:lstStyle/>
          <a:p>
            <a:pPr marL="0" indent="0">
              <a:buNone/>
            </a:pPr>
            <a:r>
              <a:rPr lang="en-US" dirty="0"/>
              <a:t>Generally, pushing people to the website is still the best way for the “Destination” section. </a:t>
            </a:r>
            <a:br>
              <a:rPr lang="en-US" dirty="0"/>
            </a:br>
            <a:br>
              <a:rPr lang="en-US" dirty="0"/>
            </a:br>
            <a:r>
              <a:rPr lang="en-US" dirty="0"/>
              <a:t>When making ads, go for quantity and diversity over perfect. Try out a wide variety of copy for a single image and see what performs well; try a variety of images with a single set of copy.</a:t>
            </a:r>
          </a:p>
        </p:txBody>
      </p:sp>
      <p:pic>
        <p:nvPicPr>
          <p:cNvPr id="5" name="Picture 4">
            <a:extLst>
              <a:ext uri="{FF2B5EF4-FFF2-40B4-BE49-F238E27FC236}">
                <a16:creationId xmlns:a16="http://schemas.microsoft.com/office/drawing/2014/main" id="{B703BE2B-9EF3-2B4B-B4AA-47DE7BD59250}"/>
              </a:ext>
            </a:extLst>
          </p:cNvPr>
          <p:cNvPicPr>
            <a:picLocks noChangeAspect="1"/>
          </p:cNvPicPr>
          <p:nvPr/>
        </p:nvPicPr>
        <p:blipFill>
          <a:blip r:embed="rId2"/>
          <a:stretch>
            <a:fillRect/>
          </a:stretch>
        </p:blipFill>
        <p:spPr>
          <a:xfrm>
            <a:off x="533400" y="1512425"/>
            <a:ext cx="3080385" cy="5029200"/>
          </a:xfrm>
          <a:prstGeom prst="rect">
            <a:avLst/>
          </a:prstGeom>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3157709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EE02-B628-F741-A69A-02531868EA4B}"/>
              </a:ext>
            </a:extLst>
          </p:cNvPr>
          <p:cNvSpPr>
            <a:spLocks noGrp="1"/>
          </p:cNvSpPr>
          <p:nvPr>
            <p:ph type="title"/>
          </p:nvPr>
        </p:nvSpPr>
        <p:spPr/>
        <p:txBody>
          <a:bodyPr/>
          <a:lstStyle/>
          <a:p>
            <a:r>
              <a:rPr lang="en-US" dirty="0"/>
              <a:t>Ad: Options and best practices</a:t>
            </a:r>
          </a:p>
        </p:txBody>
      </p:sp>
      <p:sp>
        <p:nvSpPr>
          <p:cNvPr id="3" name="Content Placeholder 2">
            <a:extLst>
              <a:ext uri="{FF2B5EF4-FFF2-40B4-BE49-F238E27FC236}">
                <a16:creationId xmlns:a16="http://schemas.microsoft.com/office/drawing/2014/main" id="{6FDEFB4A-FD51-6841-9566-7ABCF131A70F}"/>
              </a:ext>
            </a:extLst>
          </p:cNvPr>
          <p:cNvSpPr>
            <a:spLocks noGrp="1"/>
          </p:cNvSpPr>
          <p:nvPr>
            <p:ph idx="1"/>
          </p:nvPr>
        </p:nvSpPr>
        <p:spPr>
          <a:xfrm>
            <a:off x="609600" y="4648200"/>
            <a:ext cx="8077200" cy="1828800"/>
          </a:xfrm>
        </p:spPr>
        <p:txBody>
          <a:bodyPr>
            <a:normAutofit/>
          </a:bodyPr>
          <a:lstStyle/>
          <a:p>
            <a:pPr marL="0" indent="0">
              <a:buNone/>
            </a:pPr>
            <a:r>
              <a:rPr lang="en-US" dirty="0"/>
              <a:t>Double check that the Facebook Pixel is setup at this point. Every ad should use this to help make reporting more accurate, and speed up Facebook’s ability to serve up your best ads.</a:t>
            </a:r>
          </a:p>
        </p:txBody>
      </p:sp>
      <p:pic>
        <p:nvPicPr>
          <p:cNvPr id="4" name="Picture 3">
            <a:extLst>
              <a:ext uri="{FF2B5EF4-FFF2-40B4-BE49-F238E27FC236}">
                <a16:creationId xmlns:a16="http://schemas.microsoft.com/office/drawing/2014/main" id="{CB44F0FE-BBAC-1D40-873A-7A4DB2C5F1C2}"/>
              </a:ext>
            </a:extLst>
          </p:cNvPr>
          <p:cNvPicPr>
            <a:picLocks noChangeAspect="1"/>
          </p:cNvPicPr>
          <p:nvPr/>
        </p:nvPicPr>
        <p:blipFill>
          <a:blip r:embed="rId2"/>
          <a:stretch>
            <a:fillRect/>
          </a:stretch>
        </p:blipFill>
        <p:spPr>
          <a:xfrm>
            <a:off x="1333224" y="1508567"/>
            <a:ext cx="5219976" cy="2922340"/>
          </a:xfrm>
          <a:prstGeom prst="rect">
            <a:avLst/>
          </a:prstGeom>
        </p:spPr>
        <p:style>
          <a:lnRef idx="1">
            <a:schemeClr val="accent4"/>
          </a:lnRef>
          <a:fillRef idx="3">
            <a:schemeClr val="accent4"/>
          </a:fillRef>
          <a:effectRef idx="2">
            <a:schemeClr val="accent4"/>
          </a:effectRef>
          <a:fontRef idx="minor">
            <a:schemeClr val="lt1"/>
          </a:fontRef>
        </p:style>
      </p:pic>
    </p:spTree>
    <p:extLst>
      <p:ext uri="{BB962C8B-B14F-4D97-AF65-F5344CB8AC3E}">
        <p14:creationId xmlns:p14="http://schemas.microsoft.com/office/powerpoint/2010/main" val="2642746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EE02-B628-F741-A69A-02531868EA4B}"/>
              </a:ext>
            </a:extLst>
          </p:cNvPr>
          <p:cNvSpPr>
            <a:spLocks noGrp="1"/>
          </p:cNvSpPr>
          <p:nvPr>
            <p:ph type="title"/>
          </p:nvPr>
        </p:nvSpPr>
        <p:spPr/>
        <p:txBody>
          <a:bodyPr/>
          <a:lstStyle/>
          <a:p>
            <a:r>
              <a:rPr lang="en-US" dirty="0"/>
              <a:t>Ad: URL Parameters</a:t>
            </a:r>
          </a:p>
        </p:txBody>
      </p:sp>
      <p:sp>
        <p:nvSpPr>
          <p:cNvPr id="3" name="Content Placeholder 2">
            <a:extLst>
              <a:ext uri="{FF2B5EF4-FFF2-40B4-BE49-F238E27FC236}">
                <a16:creationId xmlns:a16="http://schemas.microsoft.com/office/drawing/2014/main" id="{6FDEFB4A-FD51-6841-9566-7ABCF131A70F}"/>
              </a:ext>
            </a:extLst>
          </p:cNvPr>
          <p:cNvSpPr>
            <a:spLocks noGrp="1"/>
          </p:cNvSpPr>
          <p:nvPr>
            <p:ph idx="1"/>
          </p:nvPr>
        </p:nvSpPr>
        <p:spPr>
          <a:xfrm>
            <a:off x="609600" y="4648200"/>
            <a:ext cx="8077200" cy="1828800"/>
          </a:xfrm>
        </p:spPr>
        <p:txBody>
          <a:bodyPr>
            <a:normAutofit lnSpcReduction="10000"/>
          </a:bodyPr>
          <a:lstStyle/>
          <a:p>
            <a:pPr marL="0" indent="0">
              <a:buNone/>
            </a:pPr>
            <a:r>
              <a:rPr lang="en-US" dirty="0"/>
              <a:t>Check with whoever manages your website and ask about the policy around UTM usage. If there is no practices in place, be sure to learn about them a little. You’ll want feedback from Google Analytics beyond what Facebook can give you; and using UTM codes correctly is key.</a:t>
            </a:r>
          </a:p>
        </p:txBody>
      </p:sp>
      <p:pic>
        <p:nvPicPr>
          <p:cNvPr id="4" name="Picture 3">
            <a:extLst>
              <a:ext uri="{FF2B5EF4-FFF2-40B4-BE49-F238E27FC236}">
                <a16:creationId xmlns:a16="http://schemas.microsoft.com/office/drawing/2014/main" id="{CB44F0FE-BBAC-1D40-873A-7A4DB2C5F1C2}"/>
              </a:ext>
            </a:extLst>
          </p:cNvPr>
          <p:cNvPicPr>
            <a:picLocks noChangeAspect="1"/>
          </p:cNvPicPr>
          <p:nvPr/>
        </p:nvPicPr>
        <p:blipFill>
          <a:blip r:embed="rId2"/>
          <a:stretch>
            <a:fillRect/>
          </a:stretch>
        </p:blipFill>
        <p:spPr>
          <a:xfrm>
            <a:off x="1333224" y="1508567"/>
            <a:ext cx="5219976" cy="2922340"/>
          </a:xfrm>
          <a:prstGeom prst="rect">
            <a:avLst/>
          </a:prstGeom>
        </p:spPr>
        <p:style>
          <a:lnRef idx="1">
            <a:schemeClr val="accent4"/>
          </a:lnRef>
          <a:fillRef idx="3">
            <a:schemeClr val="accent4"/>
          </a:fillRef>
          <a:effectRef idx="2">
            <a:schemeClr val="accent4"/>
          </a:effectRef>
          <a:fontRef idx="minor">
            <a:schemeClr val="lt1"/>
          </a:fontRef>
        </p:style>
      </p:pic>
      <p:sp>
        <p:nvSpPr>
          <p:cNvPr id="5" name="Oval 4">
            <a:extLst>
              <a:ext uri="{FF2B5EF4-FFF2-40B4-BE49-F238E27FC236}">
                <a16:creationId xmlns:a16="http://schemas.microsoft.com/office/drawing/2014/main" id="{6F63DFB0-F8DC-CB4C-8EB0-9C7225C2DFE2}"/>
              </a:ext>
            </a:extLst>
          </p:cNvPr>
          <p:cNvSpPr/>
          <p:nvPr/>
        </p:nvSpPr>
        <p:spPr>
          <a:xfrm>
            <a:off x="1333224" y="2644604"/>
            <a:ext cx="2857776" cy="55579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693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8EE02-B628-F741-A69A-02531868EA4B}"/>
              </a:ext>
            </a:extLst>
          </p:cNvPr>
          <p:cNvSpPr>
            <a:spLocks noGrp="1"/>
          </p:cNvSpPr>
          <p:nvPr>
            <p:ph type="title"/>
          </p:nvPr>
        </p:nvSpPr>
        <p:spPr>
          <a:xfrm>
            <a:off x="381000" y="2819400"/>
            <a:ext cx="8229600" cy="990600"/>
          </a:xfrm>
        </p:spPr>
        <p:txBody>
          <a:bodyPr>
            <a:noAutofit/>
          </a:bodyPr>
          <a:lstStyle/>
          <a:p>
            <a:r>
              <a:rPr lang="en-US" sz="6000" dirty="0"/>
              <a:t>Questions?</a:t>
            </a:r>
          </a:p>
        </p:txBody>
      </p:sp>
    </p:spTree>
    <p:extLst>
      <p:ext uri="{BB962C8B-B14F-4D97-AF65-F5344CB8AC3E}">
        <p14:creationId xmlns:p14="http://schemas.microsoft.com/office/powerpoint/2010/main" val="2817979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splay Ads and ReTargeting Ads Examples | Georgia Local Marketing">
            <a:extLst>
              <a:ext uri="{FF2B5EF4-FFF2-40B4-BE49-F238E27FC236}">
                <a16:creationId xmlns:a16="http://schemas.microsoft.com/office/drawing/2014/main" id="{1486EE62-3B69-3B41-9D37-0F4BE64EE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543800" cy="5326499"/>
          </a:xfrm>
          <a:prstGeom prst="rect">
            <a:avLst/>
          </a:prstGeom>
          <a:extLst>
            <a:ext uri="{909E8E84-426E-40DD-AFC4-6F175D3DCCD1}">
              <a14:hiddenFill xmlns:a14="http://schemas.microsoft.com/office/drawing/2010/main">
                <a:solidFill>
                  <a:srgbClr val="FFFFFF"/>
                </a:solidFill>
              </a14:hiddenFill>
            </a:ext>
          </a:extLst>
        </p:spPr>
        <p:style>
          <a:lnRef idx="1">
            <a:schemeClr val="accent4"/>
          </a:lnRef>
          <a:fillRef idx="3">
            <a:schemeClr val="accent4"/>
          </a:fillRef>
          <a:effectRef idx="2">
            <a:schemeClr val="accent4"/>
          </a:effectRef>
          <a:fontRef idx="minor">
            <a:schemeClr val="lt1"/>
          </a:fontRef>
        </p:style>
      </p:pic>
    </p:spTree>
    <p:extLst>
      <p:ext uri="{BB962C8B-B14F-4D97-AF65-F5344CB8AC3E}">
        <p14:creationId xmlns:p14="http://schemas.microsoft.com/office/powerpoint/2010/main" val="1127117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2DC7-180D-0A40-8DC4-311248142B2B}"/>
              </a:ext>
            </a:extLst>
          </p:cNvPr>
          <p:cNvSpPr>
            <a:spLocks noGrp="1"/>
          </p:cNvSpPr>
          <p:nvPr>
            <p:ph type="title"/>
          </p:nvPr>
        </p:nvSpPr>
        <p:spPr/>
        <p:txBody>
          <a:bodyPr/>
          <a:lstStyle/>
          <a:p>
            <a:r>
              <a:rPr lang="en-US" dirty="0"/>
              <a:t>So why Facebook?</a:t>
            </a:r>
          </a:p>
        </p:txBody>
      </p:sp>
      <p:sp>
        <p:nvSpPr>
          <p:cNvPr id="3" name="Content Placeholder 2">
            <a:extLst>
              <a:ext uri="{FF2B5EF4-FFF2-40B4-BE49-F238E27FC236}">
                <a16:creationId xmlns:a16="http://schemas.microsoft.com/office/drawing/2014/main" id="{F1FB93A9-3A2C-8F41-BE31-2700032D9F46}"/>
              </a:ext>
            </a:extLst>
          </p:cNvPr>
          <p:cNvSpPr>
            <a:spLocks noGrp="1"/>
          </p:cNvSpPr>
          <p:nvPr>
            <p:ph idx="1"/>
          </p:nvPr>
        </p:nvSpPr>
        <p:spPr/>
        <p:txBody>
          <a:bodyPr/>
          <a:lstStyle/>
          <a:p>
            <a:r>
              <a:rPr lang="en-US" dirty="0"/>
              <a:t>They have all the data you want</a:t>
            </a:r>
          </a:p>
          <a:p>
            <a:r>
              <a:rPr lang="en-US" dirty="0"/>
              <a:t>Families and parents are on social a lot more than usual recently</a:t>
            </a:r>
          </a:p>
          <a:p>
            <a:r>
              <a:rPr lang="en-US" dirty="0"/>
              <a:t>Cost isn’t the cheapest, but its not the most expensive either.</a:t>
            </a:r>
          </a:p>
          <a:p>
            <a:r>
              <a:rPr lang="en-US" dirty="0"/>
              <a:t>Fairly straightforward and easy to get running in &lt;1 hour</a:t>
            </a:r>
          </a:p>
          <a:p>
            <a:r>
              <a:rPr lang="en-US" dirty="0"/>
              <a:t>Minimal changes needed on website</a:t>
            </a:r>
          </a:p>
          <a:p>
            <a:endParaRPr lang="en-US" dirty="0"/>
          </a:p>
        </p:txBody>
      </p:sp>
    </p:spTree>
    <p:extLst>
      <p:ext uri="{BB962C8B-B14F-4D97-AF65-F5344CB8AC3E}">
        <p14:creationId xmlns:p14="http://schemas.microsoft.com/office/powerpoint/2010/main" val="229083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2DC7-180D-0A40-8DC4-311248142B2B}"/>
              </a:ext>
            </a:extLst>
          </p:cNvPr>
          <p:cNvSpPr>
            <a:spLocks noGrp="1"/>
          </p:cNvSpPr>
          <p:nvPr>
            <p:ph type="title"/>
          </p:nvPr>
        </p:nvSpPr>
        <p:spPr/>
        <p:txBody>
          <a:bodyPr/>
          <a:lstStyle/>
          <a:p>
            <a:r>
              <a:rPr lang="en-US" dirty="0"/>
              <a:t>Ad goals</a:t>
            </a:r>
          </a:p>
        </p:txBody>
      </p:sp>
      <p:sp>
        <p:nvSpPr>
          <p:cNvPr id="3" name="Content Placeholder 2">
            <a:extLst>
              <a:ext uri="{FF2B5EF4-FFF2-40B4-BE49-F238E27FC236}">
                <a16:creationId xmlns:a16="http://schemas.microsoft.com/office/drawing/2014/main" id="{F1FB93A9-3A2C-8F41-BE31-2700032D9F46}"/>
              </a:ext>
            </a:extLst>
          </p:cNvPr>
          <p:cNvSpPr>
            <a:spLocks noGrp="1"/>
          </p:cNvSpPr>
          <p:nvPr>
            <p:ph idx="1"/>
          </p:nvPr>
        </p:nvSpPr>
        <p:spPr>
          <a:xfrm>
            <a:off x="457200" y="1600200"/>
            <a:ext cx="8229600" cy="1752600"/>
          </a:xfrm>
        </p:spPr>
        <p:txBody>
          <a:bodyPr/>
          <a:lstStyle/>
          <a:p>
            <a:pPr marL="0" indent="0">
              <a:buNone/>
            </a:pPr>
            <a:r>
              <a:rPr lang="en-US" dirty="0"/>
              <a:t>You want to get people off of Facebook and onto your webpage</a:t>
            </a:r>
          </a:p>
        </p:txBody>
      </p:sp>
      <p:sp>
        <p:nvSpPr>
          <p:cNvPr id="4" name="Title 1">
            <a:extLst>
              <a:ext uri="{FF2B5EF4-FFF2-40B4-BE49-F238E27FC236}">
                <a16:creationId xmlns:a16="http://schemas.microsoft.com/office/drawing/2014/main" id="{E27E01F5-AD14-CD46-BDC9-B683C49740A3}"/>
              </a:ext>
            </a:extLst>
          </p:cNvPr>
          <p:cNvSpPr txBox="1">
            <a:spLocks/>
          </p:cNvSpPr>
          <p:nvPr/>
        </p:nvSpPr>
        <p:spPr>
          <a:xfrm>
            <a:off x="457200" y="2391137"/>
            <a:ext cx="8229600" cy="99060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a:t>Do not </a:t>
            </a:r>
            <a:r>
              <a:rPr lang="en-US" i="1" dirty="0"/>
              <a:t>ever </a:t>
            </a:r>
            <a:r>
              <a:rPr lang="en-US" dirty="0"/>
              <a:t>pay for social engagement</a:t>
            </a:r>
            <a:endParaRPr lang="en-US" i="1" dirty="0"/>
          </a:p>
        </p:txBody>
      </p:sp>
      <p:sp>
        <p:nvSpPr>
          <p:cNvPr id="5" name="Rectangle 4">
            <a:extLst>
              <a:ext uri="{FF2B5EF4-FFF2-40B4-BE49-F238E27FC236}">
                <a16:creationId xmlns:a16="http://schemas.microsoft.com/office/drawing/2014/main" id="{31DDCA66-A04E-3046-984C-AE66DF929685}"/>
              </a:ext>
            </a:extLst>
          </p:cNvPr>
          <p:cNvSpPr/>
          <p:nvPr/>
        </p:nvSpPr>
        <p:spPr>
          <a:xfrm>
            <a:off x="444661" y="3581400"/>
            <a:ext cx="8229600" cy="2585323"/>
          </a:xfrm>
          <a:prstGeom prst="rect">
            <a:avLst/>
          </a:prstGeom>
        </p:spPr>
        <p:txBody>
          <a:bodyPr wrap="square">
            <a:spAutoFit/>
          </a:bodyPr>
          <a:lstStyle/>
          <a:p>
            <a:r>
              <a:rPr lang="en-US" dirty="0"/>
              <a:t>Social engagement is near-worthless. You do NOT want to drive people to engage your school’s social page. </a:t>
            </a:r>
          </a:p>
          <a:p>
            <a:endParaRPr lang="en-US" dirty="0"/>
          </a:p>
          <a:p>
            <a:r>
              <a:rPr lang="en-US" dirty="0"/>
              <a:t>Facebook will throw suggestions out there about increasing your school’s social engagement, and may even give you ad credit for it. Don’t fall for this. Not worth it.</a:t>
            </a:r>
          </a:p>
          <a:p>
            <a:endParaRPr lang="en-US" dirty="0"/>
          </a:p>
          <a:p>
            <a:r>
              <a:rPr lang="en-US" dirty="0">
                <a:solidFill>
                  <a:schemeClr val="tx1">
                    <a:lumMod val="50000"/>
                    <a:lumOff val="50000"/>
                  </a:schemeClr>
                </a:solidFill>
              </a:rPr>
              <a:t>Insider tip: A general rule of thumb with Facebook ads is that if they’re trying to convince you to do something, you should do the opposite.</a:t>
            </a:r>
          </a:p>
        </p:txBody>
      </p:sp>
    </p:spTree>
    <p:extLst>
      <p:ext uri="{BB962C8B-B14F-4D97-AF65-F5344CB8AC3E}">
        <p14:creationId xmlns:p14="http://schemas.microsoft.com/office/powerpoint/2010/main" val="125138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9E996-077B-4A48-A6C1-E83082B29AB7}"/>
              </a:ext>
            </a:extLst>
          </p:cNvPr>
          <p:cNvSpPr>
            <a:spLocks noGrp="1"/>
          </p:cNvSpPr>
          <p:nvPr>
            <p:ph type="title"/>
          </p:nvPr>
        </p:nvSpPr>
        <p:spPr/>
        <p:txBody>
          <a:bodyPr/>
          <a:lstStyle/>
          <a:p>
            <a:r>
              <a:rPr lang="en-US" dirty="0"/>
              <a:t>Setting up Facebook ads</a:t>
            </a:r>
          </a:p>
        </p:txBody>
      </p:sp>
      <p:sp>
        <p:nvSpPr>
          <p:cNvPr id="3" name="Content Placeholder 2">
            <a:extLst>
              <a:ext uri="{FF2B5EF4-FFF2-40B4-BE49-F238E27FC236}">
                <a16:creationId xmlns:a16="http://schemas.microsoft.com/office/drawing/2014/main" id="{051EF87D-A4D2-EA45-84B0-F829C68658AD}"/>
              </a:ext>
            </a:extLst>
          </p:cNvPr>
          <p:cNvSpPr>
            <a:spLocks noGrp="1"/>
          </p:cNvSpPr>
          <p:nvPr>
            <p:ph idx="1"/>
          </p:nvPr>
        </p:nvSpPr>
        <p:spPr/>
        <p:txBody>
          <a:bodyPr>
            <a:normAutofit lnSpcReduction="10000"/>
          </a:bodyPr>
          <a:lstStyle/>
          <a:p>
            <a:pPr marL="0" indent="0">
              <a:buNone/>
            </a:pPr>
            <a:r>
              <a:rPr lang="en-US" dirty="0"/>
              <a:t>If your school has ever paid for engagement, you may already have a Facebook ad manager setup. If not; go here, and walk through the process: </a:t>
            </a:r>
            <a:r>
              <a:rPr lang="en-US" dirty="0">
                <a:hlinkClick r:id="rId2"/>
              </a:rPr>
              <a:t>https://www.facebook.com/business/ads</a:t>
            </a:r>
            <a:endParaRPr lang="en-US" dirty="0"/>
          </a:p>
          <a:p>
            <a:pPr marL="0" indent="0">
              <a:buNone/>
            </a:pPr>
            <a:endParaRPr lang="en-US" dirty="0"/>
          </a:p>
          <a:p>
            <a:pPr marL="0" indent="0">
              <a:buNone/>
            </a:pPr>
            <a:r>
              <a:rPr lang="en-US" dirty="0"/>
              <a:t>It will require a credit card to start up; while you will need to put it in when setting up, you won’t be charged until you start up ad campaigns.</a:t>
            </a:r>
          </a:p>
          <a:p>
            <a:pPr marL="0" indent="0">
              <a:buNone/>
            </a:pPr>
            <a:endParaRPr lang="en-US" dirty="0"/>
          </a:p>
          <a:p>
            <a:pPr marL="0" indent="0">
              <a:buNone/>
            </a:pPr>
            <a:r>
              <a:rPr lang="en-US" b="1" dirty="0"/>
              <a:t>Setup your Facebook Ads Tracking Pixel</a:t>
            </a:r>
          </a:p>
          <a:p>
            <a:pPr marL="0" indent="0">
              <a:buNone/>
            </a:pPr>
            <a:r>
              <a:rPr lang="en-US" dirty="0"/>
              <a:t>Someone who has control over your school’s webpage will need to install the Facebook Ads tracking pixel. </a:t>
            </a:r>
            <a:r>
              <a:rPr lang="en-US" dirty="0">
                <a:hlinkClick r:id="rId3"/>
              </a:rPr>
              <a:t>Click here</a:t>
            </a:r>
            <a:r>
              <a:rPr lang="en-US" dirty="0"/>
              <a:t>, or simply Google, “install Facebook ad tracking pixel”</a:t>
            </a:r>
          </a:p>
        </p:txBody>
      </p:sp>
    </p:spTree>
    <p:extLst>
      <p:ext uri="{BB962C8B-B14F-4D97-AF65-F5344CB8AC3E}">
        <p14:creationId xmlns:p14="http://schemas.microsoft.com/office/powerpoint/2010/main" val="107122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9ACB-4FB5-FE45-A712-46A10D012108}"/>
              </a:ext>
            </a:extLst>
          </p:cNvPr>
          <p:cNvSpPr>
            <a:spLocks noGrp="1"/>
          </p:cNvSpPr>
          <p:nvPr>
            <p:ph type="title"/>
          </p:nvPr>
        </p:nvSpPr>
        <p:spPr/>
        <p:txBody>
          <a:bodyPr/>
          <a:lstStyle/>
          <a:p>
            <a:r>
              <a:rPr lang="en-US" dirty="0"/>
              <a:t>Understanding Facebook Ad Manger</a:t>
            </a:r>
          </a:p>
        </p:txBody>
      </p:sp>
      <p:sp>
        <p:nvSpPr>
          <p:cNvPr id="3" name="Content Placeholder 2">
            <a:extLst>
              <a:ext uri="{FF2B5EF4-FFF2-40B4-BE49-F238E27FC236}">
                <a16:creationId xmlns:a16="http://schemas.microsoft.com/office/drawing/2014/main" id="{6B809D61-7BD0-D048-AA48-73A0EAC6CEBF}"/>
              </a:ext>
            </a:extLst>
          </p:cNvPr>
          <p:cNvSpPr>
            <a:spLocks noGrp="1"/>
          </p:cNvSpPr>
          <p:nvPr>
            <p:ph idx="1"/>
          </p:nvPr>
        </p:nvSpPr>
        <p:spPr>
          <a:xfrm>
            <a:off x="457200" y="4724400"/>
            <a:ext cx="8229600" cy="1752600"/>
          </a:xfrm>
        </p:spPr>
        <p:txBody>
          <a:bodyPr>
            <a:normAutofit fontScale="92500" lnSpcReduction="10000"/>
          </a:bodyPr>
          <a:lstStyle/>
          <a:p>
            <a:pPr marL="0" indent="0">
              <a:buNone/>
            </a:pPr>
            <a:r>
              <a:rPr lang="en-US" dirty="0"/>
              <a:t>Campaigns are the highest level of hierarchy where you set the goal for what you’re trying to do. An example of a campaign, might be “Kindergarten recruitment”.</a:t>
            </a:r>
          </a:p>
          <a:p>
            <a:pPr marL="0" indent="0">
              <a:buNone/>
            </a:pPr>
            <a:r>
              <a:rPr lang="en-US" dirty="0"/>
              <a:t>There may be many different ads included in a campaign (or there may just be one)</a:t>
            </a:r>
          </a:p>
        </p:txBody>
      </p:sp>
      <p:pic>
        <p:nvPicPr>
          <p:cNvPr id="5" name="Picture 4">
            <a:extLst>
              <a:ext uri="{FF2B5EF4-FFF2-40B4-BE49-F238E27FC236}">
                <a16:creationId xmlns:a16="http://schemas.microsoft.com/office/drawing/2014/main" id="{E431AA0C-70C4-224C-A524-E3AE57176FB6}"/>
              </a:ext>
            </a:extLst>
          </p:cNvPr>
          <p:cNvPicPr>
            <a:picLocks noChangeAspect="1"/>
          </p:cNvPicPr>
          <p:nvPr/>
        </p:nvPicPr>
        <p:blipFill>
          <a:blip r:embed="rId2"/>
          <a:stretch>
            <a:fillRect/>
          </a:stretch>
        </p:blipFill>
        <p:spPr>
          <a:xfrm>
            <a:off x="457200" y="1464180"/>
            <a:ext cx="8229600" cy="3127128"/>
          </a:xfrm>
          <a:prstGeom prst="rect">
            <a:avLst/>
          </a:prstGeom>
        </p:spPr>
        <p:style>
          <a:lnRef idx="1">
            <a:schemeClr val="accent4"/>
          </a:lnRef>
          <a:fillRef idx="3">
            <a:schemeClr val="accent4"/>
          </a:fillRef>
          <a:effectRef idx="2">
            <a:schemeClr val="accent4"/>
          </a:effectRef>
          <a:fontRef idx="minor">
            <a:schemeClr val="lt1"/>
          </a:fontRef>
        </p:style>
      </p:pic>
      <p:sp>
        <p:nvSpPr>
          <p:cNvPr id="6" name="Oval 5">
            <a:extLst>
              <a:ext uri="{FF2B5EF4-FFF2-40B4-BE49-F238E27FC236}">
                <a16:creationId xmlns:a16="http://schemas.microsoft.com/office/drawing/2014/main" id="{0BE13147-5B7D-AF43-AE98-6B2DCCC559AE}"/>
              </a:ext>
            </a:extLst>
          </p:cNvPr>
          <p:cNvSpPr/>
          <p:nvPr/>
        </p:nvSpPr>
        <p:spPr>
          <a:xfrm>
            <a:off x="2057400" y="2580198"/>
            <a:ext cx="2209800" cy="69640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763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9ACB-4FB5-FE45-A712-46A10D012108}"/>
              </a:ext>
            </a:extLst>
          </p:cNvPr>
          <p:cNvSpPr>
            <a:spLocks noGrp="1"/>
          </p:cNvSpPr>
          <p:nvPr>
            <p:ph type="title"/>
          </p:nvPr>
        </p:nvSpPr>
        <p:spPr/>
        <p:txBody>
          <a:bodyPr/>
          <a:lstStyle/>
          <a:p>
            <a:r>
              <a:rPr lang="en-US" dirty="0"/>
              <a:t>Understanding Facebook Ad Manger</a:t>
            </a:r>
          </a:p>
        </p:txBody>
      </p:sp>
      <p:sp>
        <p:nvSpPr>
          <p:cNvPr id="3" name="Content Placeholder 2">
            <a:extLst>
              <a:ext uri="{FF2B5EF4-FFF2-40B4-BE49-F238E27FC236}">
                <a16:creationId xmlns:a16="http://schemas.microsoft.com/office/drawing/2014/main" id="{6B809D61-7BD0-D048-AA48-73A0EAC6CEBF}"/>
              </a:ext>
            </a:extLst>
          </p:cNvPr>
          <p:cNvSpPr>
            <a:spLocks noGrp="1"/>
          </p:cNvSpPr>
          <p:nvPr>
            <p:ph idx="1"/>
          </p:nvPr>
        </p:nvSpPr>
        <p:spPr>
          <a:xfrm>
            <a:off x="457200" y="4724400"/>
            <a:ext cx="8229600" cy="1752600"/>
          </a:xfrm>
        </p:spPr>
        <p:txBody>
          <a:bodyPr>
            <a:normAutofit/>
          </a:bodyPr>
          <a:lstStyle/>
          <a:p>
            <a:pPr marL="0" indent="0">
              <a:buNone/>
            </a:pPr>
            <a:r>
              <a:rPr lang="en-US" dirty="0"/>
              <a:t>An ”Ad Set” is a grouping of multiple ads [or a single one] that share a single target, budget, and schedule.</a:t>
            </a:r>
          </a:p>
        </p:txBody>
      </p:sp>
      <p:pic>
        <p:nvPicPr>
          <p:cNvPr id="5" name="Picture 4">
            <a:extLst>
              <a:ext uri="{FF2B5EF4-FFF2-40B4-BE49-F238E27FC236}">
                <a16:creationId xmlns:a16="http://schemas.microsoft.com/office/drawing/2014/main" id="{E431AA0C-70C4-224C-A524-E3AE57176FB6}"/>
              </a:ext>
            </a:extLst>
          </p:cNvPr>
          <p:cNvPicPr>
            <a:picLocks noChangeAspect="1"/>
          </p:cNvPicPr>
          <p:nvPr/>
        </p:nvPicPr>
        <p:blipFill>
          <a:blip r:embed="rId2"/>
          <a:stretch>
            <a:fillRect/>
          </a:stretch>
        </p:blipFill>
        <p:spPr>
          <a:xfrm>
            <a:off x="457200" y="1464180"/>
            <a:ext cx="8229600" cy="3127128"/>
          </a:xfrm>
          <a:prstGeom prst="rect">
            <a:avLst/>
          </a:prstGeom>
        </p:spPr>
        <p:style>
          <a:lnRef idx="1">
            <a:schemeClr val="accent4"/>
          </a:lnRef>
          <a:fillRef idx="3">
            <a:schemeClr val="accent4"/>
          </a:fillRef>
          <a:effectRef idx="2">
            <a:schemeClr val="accent4"/>
          </a:effectRef>
          <a:fontRef idx="minor">
            <a:schemeClr val="lt1"/>
          </a:fontRef>
        </p:style>
      </p:pic>
      <p:sp>
        <p:nvSpPr>
          <p:cNvPr id="6" name="Oval 5">
            <a:extLst>
              <a:ext uri="{FF2B5EF4-FFF2-40B4-BE49-F238E27FC236}">
                <a16:creationId xmlns:a16="http://schemas.microsoft.com/office/drawing/2014/main" id="{0BE13147-5B7D-AF43-AE98-6B2DCCC559AE}"/>
              </a:ext>
            </a:extLst>
          </p:cNvPr>
          <p:cNvSpPr/>
          <p:nvPr/>
        </p:nvSpPr>
        <p:spPr>
          <a:xfrm>
            <a:off x="3962400" y="2590800"/>
            <a:ext cx="2209800" cy="69640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351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rgbClr val="262D35"/>
      </a:dk1>
      <a:lt1>
        <a:srgbClr val="FFFFFF"/>
      </a:lt1>
      <a:dk2>
        <a:srgbClr val="C7571F"/>
      </a:dk2>
      <a:lt2>
        <a:srgbClr val="F3F2DC"/>
      </a:lt2>
      <a:accent1>
        <a:srgbClr val="61778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897</TotalTime>
  <Words>1954</Words>
  <Application>Microsoft Macintosh PowerPoint</Application>
  <PresentationFormat>On-screen Show (4:3)</PresentationFormat>
  <Paragraphs>168</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Clarity</vt:lpstr>
      <vt:lpstr>Facebook &amp; Your School</vt:lpstr>
      <vt:lpstr>Why paid advertising?</vt:lpstr>
      <vt:lpstr>Two main types of PPC*</vt:lpstr>
      <vt:lpstr>PowerPoint Presentation</vt:lpstr>
      <vt:lpstr>So why Facebook?</vt:lpstr>
      <vt:lpstr>Ad goals</vt:lpstr>
      <vt:lpstr>Setting up Facebook ads</vt:lpstr>
      <vt:lpstr>Understanding Facebook Ad Manger</vt:lpstr>
      <vt:lpstr>Understanding Facebook Ad Manger</vt:lpstr>
      <vt:lpstr>Understanding Facebook Ad Manger</vt:lpstr>
      <vt:lpstr>Examples of hierarchy</vt:lpstr>
      <vt:lpstr>Creating your ads</vt:lpstr>
      <vt:lpstr>Campaign: Creating your ads</vt:lpstr>
      <vt:lpstr>Ad Set: Defining Audiences</vt:lpstr>
      <vt:lpstr>Ad Set: Defining Audiences</vt:lpstr>
      <vt:lpstr>Ad Set: Defining Audiences</vt:lpstr>
      <vt:lpstr>Ad Set: Defining Audiences, location</vt:lpstr>
      <vt:lpstr>Ad Set: Defining Audiences - Targeting</vt:lpstr>
      <vt:lpstr>Ad Set: Defining Audiences - Targeting</vt:lpstr>
      <vt:lpstr>Ad Set: Defining Audiences - Targeting</vt:lpstr>
      <vt:lpstr>Ad Set: Defining Audiences</vt:lpstr>
      <vt:lpstr>Ad Set: Other concerns</vt:lpstr>
      <vt:lpstr>What about retargeting?</vt:lpstr>
      <vt:lpstr>Retargeting: Setting up the Audience</vt:lpstr>
      <vt:lpstr>Retargeting: Setting up the Audience</vt:lpstr>
      <vt:lpstr>Retargeting: Setting up the Audience</vt:lpstr>
      <vt:lpstr>Retargeting: Setting up the Audience</vt:lpstr>
      <vt:lpstr>Retargeting: Getting Creative</vt:lpstr>
      <vt:lpstr>Ad Set: Placement</vt:lpstr>
      <vt:lpstr>Ad Set: Placement</vt:lpstr>
      <vt:lpstr>Ad Set: Budget &amp; Scheduling</vt:lpstr>
      <vt:lpstr>Ad: Options and best practices</vt:lpstr>
      <vt:lpstr>Ad: Options and best practices</vt:lpstr>
      <vt:lpstr>Ad: Options and best practices</vt:lpstr>
      <vt:lpstr>Ad: Options and best practices</vt:lpstr>
      <vt:lpstr>Ad: URL Parameters</vt:lpstr>
      <vt:lpstr>Questions?</vt:lpstr>
    </vt:vector>
  </TitlesOfParts>
  <Company>TipsForMarketers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PBA Health</dc:title>
  <dc:creator>Alden Dale</dc:creator>
  <cp:lastModifiedBy>Alden Dale</cp:lastModifiedBy>
  <cp:revision>31</cp:revision>
  <dcterms:created xsi:type="dcterms:W3CDTF">2017-04-17T20:53:05Z</dcterms:created>
  <dcterms:modified xsi:type="dcterms:W3CDTF">2020-03-30T20:19:27Z</dcterms:modified>
</cp:coreProperties>
</file>